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 id="2147483672" r:id="rId2"/>
    <p:sldMasterId id="2147483696" r:id="rId3"/>
    <p:sldMasterId id="2147483661" r:id="rId4"/>
  </p:sldMasterIdLst>
  <p:notesMasterIdLst>
    <p:notesMasterId r:id="rId28"/>
  </p:notesMasterIdLst>
  <p:sldIdLst>
    <p:sldId id="256" r:id="rId5"/>
    <p:sldId id="265" r:id="rId6"/>
    <p:sldId id="266" r:id="rId7"/>
    <p:sldId id="268" r:id="rId8"/>
    <p:sldId id="269" r:id="rId9"/>
    <p:sldId id="288" r:id="rId10"/>
    <p:sldId id="270" r:id="rId11"/>
    <p:sldId id="271" r:id="rId12"/>
    <p:sldId id="272" r:id="rId13"/>
    <p:sldId id="273" r:id="rId14"/>
    <p:sldId id="274" r:id="rId15"/>
    <p:sldId id="275" r:id="rId16"/>
    <p:sldId id="276" r:id="rId17"/>
    <p:sldId id="277" r:id="rId18"/>
    <p:sldId id="279" r:id="rId19"/>
    <p:sldId id="280" r:id="rId20"/>
    <p:sldId id="287" r:id="rId21"/>
    <p:sldId id="281" r:id="rId22"/>
    <p:sldId id="282" r:id="rId23"/>
    <p:sldId id="283" r:id="rId24"/>
    <p:sldId id="284" r:id="rId25"/>
    <p:sldId id="285"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4B10E0-72DC-461D-913E-6BF39F82EA47}" type="doc">
      <dgm:prSet loTypeId="urn:microsoft.com/office/officeart/2005/8/layout/orgChart1" loCatId="hierarchy" qsTypeId="urn:microsoft.com/office/officeart/2005/8/quickstyle/simple1" qsCatId="simple" csTypeId="urn:microsoft.com/office/officeart/2005/8/colors/accent5_5" csCatId="accent5" phldr="1"/>
      <dgm:spPr/>
      <dgm:t>
        <a:bodyPr/>
        <a:lstStyle/>
        <a:p>
          <a:endParaRPr lang="en-US"/>
        </a:p>
      </dgm:t>
    </dgm:pt>
    <dgm:pt modelId="{8070B98F-FAFC-4E47-B8C6-843D0E1CF13D}">
      <dgm:prSet custT="1"/>
      <dgm:spPr/>
      <dgm:t>
        <a:bodyPr/>
        <a:lstStyle/>
        <a:p>
          <a:r>
            <a:rPr lang="en-US" sz="1200" b="1" i="0" dirty="0">
              <a:latin typeface="Mylius Modern" panose="020B0504020202020204"/>
            </a:rPr>
            <a:t>Executive Team</a:t>
          </a:r>
          <a:endParaRPr lang="en-US" sz="1200" dirty="0">
            <a:latin typeface="Mylius Modern" panose="020B0504020202020204"/>
          </a:endParaRPr>
        </a:p>
      </dgm:t>
    </dgm:pt>
    <dgm:pt modelId="{1FE45794-125C-4010-996E-B2F927E3DD2C}" type="parTrans" cxnId="{00B8A110-8407-40F6-8394-042B0EC15AEE}">
      <dgm:prSet/>
      <dgm:spPr/>
      <dgm:t>
        <a:bodyPr/>
        <a:lstStyle/>
        <a:p>
          <a:endParaRPr lang="en-US" sz="1200"/>
        </a:p>
      </dgm:t>
    </dgm:pt>
    <dgm:pt modelId="{880B97B9-3164-4DF1-988F-B6E3A252182D}" type="sibTrans" cxnId="{00B8A110-8407-40F6-8394-042B0EC15AEE}">
      <dgm:prSet/>
      <dgm:spPr/>
      <dgm:t>
        <a:bodyPr/>
        <a:lstStyle/>
        <a:p>
          <a:endParaRPr lang="en-US" sz="1200"/>
        </a:p>
      </dgm:t>
    </dgm:pt>
    <dgm:pt modelId="{2B736421-B920-4D77-8168-A9A58B2A478A}">
      <dgm:prSet custT="1"/>
      <dgm:spPr/>
      <dgm:t>
        <a:bodyPr/>
        <a:lstStyle/>
        <a:p>
          <a:r>
            <a:rPr lang="en-US" sz="1200" b="1" i="0" dirty="0">
              <a:latin typeface="Mylius Modern" panose="020B0504020202020204"/>
            </a:rPr>
            <a:t>Matt Hanrahan </a:t>
          </a:r>
        </a:p>
        <a:p>
          <a:endParaRPr lang="en-US" sz="1200" b="1" i="0" dirty="0">
            <a:latin typeface="Mylius Modern" panose="020B0504020202020204"/>
          </a:endParaRPr>
        </a:p>
        <a:p>
          <a:r>
            <a:rPr lang="en-US" sz="1200" b="1" i="0" dirty="0">
              <a:latin typeface="Mylius Modern" panose="020B0504020202020204"/>
            </a:rPr>
            <a:t>Chief Executive Officer</a:t>
          </a:r>
          <a:endParaRPr lang="en-US" sz="1200" dirty="0">
            <a:latin typeface="Mylius Modern" panose="020B0504020202020204"/>
          </a:endParaRPr>
        </a:p>
      </dgm:t>
    </dgm:pt>
    <dgm:pt modelId="{90D19204-C364-4777-842C-341A33D1039A}" type="parTrans" cxnId="{6BA1C604-4286-44AC-B2C2-1D55FD2160C0}">
      <dgm:prSet/>
      <dgm:spPr/>
      <dgm:t>
        <a:bodyPr/>
        <a:lstStyle/>
        <a:p>
          <a:endParaRPr lang="en-US" sz="1200"/>
        </a:p>
      </dgm:t>
    </dgm:pt>
    <dgm:pt modelId="{98809E32-73FE-4FAB-BF94-91376D0383C5}" type="sibTrans" cxnId="{6BA1C604-4286-44AC-B2C2-1D55FD2160C0}">
      <dgm:prSet/>
      <dgm:spPr/>
      <dgm:t>
        <a:bodyPr/>
        <a:lstStyle/>
        <a:p>
          <a:endParaRPr lang="en-US" sz="1200"/>
        </a:p>
      </dgm:t>
    </dgm:pt>
    <dgm:pt modelId="{43152A69-074C-48F0-AD74-FC7F615A2302}">
      <dgm:prSet custT="1"/>
      <dgm:spPr/>
      <dgm:t>
        <a:bodyPr/>
        <a:lstStyle/>
        <a:p>
          <a:r>
            <a:rPr lang="en-US" sz="1200" b="1" i="0" dirty="0">
              <a:latin typeface="Mylius Modern" panose="020B0504020202020204"/>
            </a:rPr>
            <a:t>Stephen Berry </a:t>
          </a:r>
        </a:p>
        <a:p>
          <a:endParaRPr lang="en-US" sz="1200" b="1" i="0" dirty="0">
            <a:latin typeface="Mylius Modern" panose="020B0504020202020204"/>
          </a:endParaRPr>
        </a:p>
        <a:p>
          <a:r>
            <a:rPr lang="en-US" sz="1200" b="1" i="0" dirty="0">
              <a:latin typeface="Mylius Modern" panose="020B0504020202020204"/>
            </a:rPr>
            <a:t>Chief Financial Officer</a:t>
          </a:r>
          <a:endParaRPr lang="en-US" sz="1200" dirty="0">
            <a:latin typeface="Mylius Modern" panose="020B0504020202020204"/>
          </a:endParaRPr>
        </a:p>
      </dgm:t>
    </dgm:pt>
    <dgm:pt modelId="{F5BA79F3-B842-4850-8BBB-445AA4593FD5}" type="parTrans" cxnId="{AD68E3AF-9F88-43CE-96B2-661A79A2CD9E}">
      <dgm:prSet/>
      <dgm:spPr/>
      <dgm:t>
        <a:bodyPr/>
        <a:lstStyle/>
        <a:p>
          <a:endParaRPr lang="en-US" sz="1200"/>
        </a:p>
      </dgm:t>
    </dgm:pt>
    <dgm:pt modelId="{24D87CFB-FF4B-49CB-BEAC-44DAC5CE96AA}" type="sibTrans" cxnId="{AD68E3AF-9F88-43CE-96B2-661A79A2CD9E}">
      <dgm:prSet/>
      <dgm:spPr/>
      <dgm:t>
        <a:bodyPr/>
        <a:lstStyle/>
        <a:p>
          <a:endParaRPr lang="en-US" sz="1200"/>
        </a:p>
      </dgm:t>
    </dgm:pt>
    <dgm:pt modelId="{69380060-CB93-4721-A1E7-D2060E77DD9C}">
      <dgm:prSet custT="1"/>
      <dgm:spPr/>
      <dgm:t>
        <a:bodyPr/>
        <a:lstStyle/>
        <a:p>
          <a:r>
            <a:rPr lang="en-US" sz="1200" b="1" i="0" dirty="0">
              <a:latin typeface="Mylius Modern" panose="020B0504020202020204"/>
            </a:rPr>
            <a:t>Warren </a:t>
          </a:r>
          <a:r>
            <a:rPr lang="en-US" sz="1200" b="1" i="0" dirty="0" err="1">
              <a:latin typeface="Mylius Modern" panose="020B0504020202020204"/>
            </a:rPr>
            <a:t>Kulpa</a:t>
          </a:r>
          <a:endParaRPr lang="en-US" sz="1200" b="1" i="0" dirty="0">
            <a:latin typeface="Mylius Modern" panose="020B0504020202020204"/>
          </a:endParaRPr>
        </a:p>
        <a:p>
          <a:r>
            <a:rPr lang="en-US" sz="1200" b="1" i="0" dirty="0">
              <a:latin typeface="Mylius Modern" panose="020B0504020202020204"/>
            </a:rPr>
            <a:t> </a:t>
          </a:r>
        </a:p>
        <a:p>
          <a:r>
            <a:rPr lang="en-US" sz="1200" b="1" i="0" dirty="0">
              <a:latin typeface="Mylius Modern" panose="020B0504020202020204"/>
            </a:rPr>
            <a:t>Chief Information Officer</a:t>
          </a:r>
          <a:endParaRPr lang="en-US" sz="1200" dirty="0">
            <a:latin typeface="Mylius Modern" panose="020B0504020202020204"/>
          </a:endParaRPr>
        </a:p>
      </dgm:t>
    </dgm:pt>
    <dgm:pt modelId="{7C7C519B-C1D9-4486-BE6B-13260A573CD1}" type="parTrans" cxnId="{12ADFFC4-589F-43A3-8BE5-9FED16195866}">
      <dgm:prSet/>
      <dgm:spPr/>
      <dgm:t>
        <a:bodyPr/>
        <a:lstStyle/>
        <a:p>
          <a:endParaRPr lang="en-US" sz="1200"/>
        </a:p>
      </dgm:t>
    </dgm:pt>
    <dgm:pt modelId="{92B64DEA-B570-4478-AA10-5A2B630970A7}" type="sibTrans" cxnId="{12ADFFC4-589F-43A3-8BE5-9FED16195866}">
      <dgm:prSet/>
      <dgm:spPr/>
      <dgm:t>
        <a:bodyPr/>
        <a:lstStyle/>
        <a:p>
          <a:endParaRPr lang="en-US" sz="1200"/>
        </a:p>
      </dgm:t>
    </dgm:pt>
    <dgm:pt modelId="{5BE58CFA-2E41-44DA-9DB1-0506A990451B}">
      <dgm:prSet custT="1"/>
      <dgm:spPr/>
      <dgm:t>
        <a:bodyPr/>
        <a:lstStyle/>
        <a:p>
          <a:r>
            <a:rPr lang="en-US" sz="1200" b="1" i="0" dirty="0">
              <a:latin typeface="Mylius Modern" panose="020B0504020202020204"/>
            </a:rPr>
            <a:t>Karen Gallagher </a:t>
          </a:r>
        </a:p>
        <a:p>
          <a:endParaRPr lang="en-US" sz="1200" b="1" i="0" dirty="0">
            <a:latin typeface="Mylius Modern" panose="020B0504020202020204"/>
          </a:endParaRPr>
        </a:p>
        <a:p>
          <a:r>
            <a:rPr lang="en-US" sz="1200" b="1" i="0" dirty="0">
              <a:latin typeface="Mylius Modern" panose="020B0504020202020204"/>
            </a:rPr>
            <a:t>Head of Commercial Operations</a:t>
          </a:r>
          <a:endParaRPr lang="en-US" sz="1200" dirty="0">
            <a:latin typeface="Mylius Modern" panose="020B0504020202020204"/>
          </a:endParaRPr>
        </a:p>
      </dgm:t>
    </dgm:pt>
    <dgm:pt modelId="{A47FD3E6-58A6-4D1C-A55A-842197A30FB0}" type="parTrans" cxnId="{69F5E9B4-6BA4-4020-AEF7-58969508DAF8}">
      <dgm:prSet/>
      <dgm:spPr/>
      <dgm:t>
        <a:bodyPr/>
        <a:lstStyle/>
        <a:p>
          <a:endParaRPr lang="en-US" sz="1200"/>
        </a:p>
      </dgm:t>
    </dgm:pt>
    <dgm:pt modelId="{6A69FAB7-B427-41AE-AFBC-DB57121D84CE}" type="sibTrans" cxnId="{69F5E9B4-6BA4-4020-AEF7-58969508DAF8}">
      <dgm:prSet/>
      <dgm:spPr/>
      <dgm:t>
        <a:bodyPr/>
        <a:lstStyle/>
        <a:p>
          <a:endParaRPr lang="en-US" sz="1200"/>
        </a:p>
      </dgm:t>
    </dgm:pt>
    <dgm:pt modelId="{F2E738E5-3F0F-419B-AC78-3CF1BBC2A64B}">
      <dgm:prSet custT="1"/>
      <dgm:spPr/>
      <dgm:t>
        <a:bodyPr/>
        <a:lstStyle/>
        <a:p>
          <a:r>
            <a:rPr lang="en-US" sz="1200" b="1" i="0" dirty="0">
              <a:latin typeface="Mylius Modern" panose="020B0504020202020204"/>
            </a:rPr>
            <a:t>George </a:t>
          </a:r>
          <a:r>
            <a:rPr lang="en-US" sz="1200" b="1" i="0" dirty="0" err="1">
              <a:latin typeface="Mylius Modern" panose="020B0504020202020204"/>
            </a:rPr>
            <a:t>Diakos</a:t>
          </a:r>
          <a:r>
            <a:rPr lang="en-US" sz="1200" b="1" i="0" dirty="0">
              <a:latin typeface="Mylius Modern" panose="020B0504020202020204"/>
            </a:rPr>
            <a:t> </a:t>
          </a:r>
        </a:p>
        <a:p>
          <a:endParaRPr lang="en-US" sz="1200" b="1" i="0" dirty="0">
            <a:latin typeface="Mylius Modern" panose="020B0504020202020204"/>
          </a:endParaRPr>
        </a:p>
        <a:p>
          <a:r>
            <a:rPr lang="en-US" sz="1200" b="1" i="0" dirty="0">
              <a:latin typeface="Mylius Modern" panose="020B0504020202020204"/>
            </a:rPr>
            <a:t>Head of Human Resources</a:t>
          </a:r>
          <a:endParaRPr lang="en-US" sz="1200" dirty="0">
            <a:latin typeface="Mylius Modern" panose="020B0504020202020204"/>
          </a:endParaRPr>
        </a:p>
      </dgm:t>
    </dgm:pt>
    <dgm:pt modelId="{C0ADA45A-31E9-4E73-816D-F6F35F8DF96F}" type="parTrans" cxnId="{83EB885B-143E-47AF-B19E-C5B6D6D24194}">
      <dgm:prSet/>
      <dgm:spPr/>
      <dgm:t>
        <a:bodyPr/>
        <a:lstStyle/>
        <a:p>
          <a:endParaRPr lang="en-US" sz="1200"/>
        </a:p>
      </dgm:t>
    </dgm:pt>
    <dgm:pt modelId="{192AC659-527C-4ECE-9B37-793295FB23C4}" type="sibTrans" cxnId="{83EB885B-143E-47AF-B19E-C5B6D6D24194}">
      <dgm:prSet/>
      <dgm:spPr/>
      <dgm:t>
        <a:bodyPr/>
        <a:lstStyle/>
        <a:p>
          <a:endParaRPr lang="en-US" sz="1200"/>
        </a:p>
      </dgm:t>
    </dgm:pt>
    <dgm:pt modelId="{80F0FBCD-E1A0-4981-B17B-8CCA430C6037}">
      <dgm:prSet custT="1"/>
      <dgm:spPr/>
      <dgm:t>
        <a:bodyPr/>
        <a:lstStyle/>
        <a:p>
          <a:r>
            <a:rPr lang="en-US" sz="1200" b="1" i="0" dirty="0">
              <a:latin typeface="Mylius Modern" panose="020B0504020202020204"/>
            </a:rPr>
            <a:t>Bernie Lyons </a:t>
          </a:r>
        </a:p>
        <a:p>
          <a:endParaRPr lang="en-US" sz="1200" b="1" i="0" dirty="0">
            <a:latin typeface="Mylius Modern" panose="020B0504020202020204"/>
          </a:endParaRPr>
        </a:p>
        <a:p>
          <a:r>
            <a:rPr lang="en-US" sz="1200" b="1" i="0" dirty="0">
              <a:latin typeface="Mylius Modern" panose="020B0504020202020204"/>
            </a:rPr>
            <a:t>Head of Risk and Compliance</a:t>
          </a:r>
          <a:endParaRPr lang="en-US" sz="1200" dirty="0">
            <a:latin typeface="Mylius Modern" panose="020B0504020202020204"/>
          </a:endParaRPr>
        </a:p>
      </dgm:t>
    </dgm:pt>
    <dgm:pt modelId="{33788C3F-7EB7-42EA-80D0-6ECD2E18881E}" type="parTrans" cxnId="{A557A42E-FB28-4A32-A7B1-8E760765FC56}">
      <dgm:prSet/>
      <dgm:spPr/>
      <dgm:t>
        <a:bodyPr/>
        <a:lstStyle/>
        <a:p>
          <a:endParaRPr lang="en-US" sz="1200"/>
        </a:p>
      </dgm:t>
    </dgm:pt>
    <dgm:pt modelId="{C93A671E-5E42-4D22-A471-5F2A71DAB439}" type="sibTrans" cxnId="{A557A42E-FB28-4A32-A7B1-8E760765FC56}">
      <dgm:prSet/>
      <dgm:spPr/>
      <dgm:t>
        <a:bodyPr/>
        <a:lstStyle/>
        <a:p>
          <a:endParaRPr lang="en-US" sz="1200"/>
        </a:p>
      </dgm:t>
    </dgm:pt>
    <dgm:pt modelId="{D8463750-C470-49DF-B0C5-AE72927558A4}">
      <dgm:prSet custT="1"/>
      <dgm:spPr/>
      <dgm:t>
        <a:bodyPr/>
        <a:lstStyle/>
        <a:p>
          <a:r>
            <a:rPr lang="en-US" sz="1200" b="1" i="0" dirty="0">
              <a:latin typeface="Mylius Modern" panose="020B0504020202020204"/>
            </a:rPr>
            <a:t>Rav Carothers  </a:t>
          </a:r>
        </a:p>
        <a:p>
          <a:r>
            <a:rPr lang="en-US" sz="1200" b="1" i="0" dirty="0">
              <a:latin typeface="Mylius Modern" panose="020B0504020202020204"/>
            </a:rPr>
            <a:t>Head of Health Fund Relations</a:t>
          </a:r>
          <a:endParaRPr lang="en-US" sz="1200" dirty="0">
            <a:latin typeface="Mylius Modern" panose="020B0504020202020204"/>
          </a:endParaRPr>
        </a:p>
      </dgm:t>
    </dgm:pt>
    <dgm:pt modelId="{3C8738AB-BA57-4233-AE2E-D93864C190BB}" type="parTrans" cxnId="{F6E1761F-5C72-44CF-8767-B4A38CBE99A0}">
      <dgm:prSet/>
      <dgm:spPr/>
      <dgm:t>
        <a:bodyPr/>
        <a:lstStyle/>
        <a:p>
          <a:endParaRPr lang="en-US" sz="1200"/>
        </a:p>
      </dgm:t>
    </dgm:pt>
    <dgm:pt modelId="{BAD9311E-020E-4595-80C2-EC82B1DA93EE}" type="sibTrans" cxnId="{F6E1761F-5C72-44CF-8767-B4A38CBE99A0}">
      <dgm:prSet/>
      <dgm:spPr/>
      <dgm:t>
        <a:bodyPr/>
        <a:lstStyle/>
        <a:p>
          <a:endParaRPr lang="en-US" sz="1200"/>
        </a:p>
      </dgm:t>
    </dgm:pt>
    <dgm:pt modelId="{C3A412FA-B661-4C5F-AF5A-E575D140EB1E}">
      <dgm:prSet custT="1"/>
      <dgm:spPr/>
      <dgm:t>
        <a:bodyPr/>
        <a:lstStyle/>
        <a:p>
          <a:r>
            <a:rPr lang="en-US" sz="1200" b="1" i="0" dirty="0">
              <a:latin typeface="Mylius Modern" panose="020B0504020202020204"/>
            </a:rPr>
            <a:t>Haydn Murray</a:t>
          </a:r>
        </a:p>
        <a:p>
          <a:r>
            <a:rPr lang="en-US" sz="1200" b="1" i="0" dirty="0">
              <a:latin typeface="Mylius Modern" panose="020B0504020202020204"/>
            </a:rPr>
            <a:t> </a:t>
          </a:r>
        </a:p>
        <a:p>
          <a:r>
            <a:rPr lang="en-US" sz="1200" b="1" i="0" dirty="0">
              <a:latin typeface="Mylius Modern" panose="020B0504020202020204"/>
            </a:rPr>
            <a:t>Head of Marketing and Communications</a:t>
          </a:r>
          <a:endParaRPr lang="en-US" sz="1200" dirty="0">
            <a:latin typeface="Mylius Modern" panose="020B0504020202020204"/>
          </a:endParaRPr>
        </a:p>
      </dgm:t>
    </dgm:pt>
    <dgm:pt modelId="{C5AF2BE6-780F-436E-90CD-BB366D94F58C}" type="parTrans" cxnId="{F75BE5ED-077C-4644-A371-39542A9E68C8}">
      <dgm:prSet/>
      <dgm:spPr/>
      <dgm:t>
        <a:bodyPr/>
        <a:lstStyle/>
        <a:p>
          <a:endParaRPr lang="en-US" sz="1200"/>
        </a:p>
      </dgm:t>
    </dgm:pt>
    <dgm:pt modelId="{648AE901-8069-4F90-B4D1-68BA0C58E531}" type="sibTrans" cxnId="{F75BE5ED-077C-4644-A371-39542A9E68C8}">
      <dgm:prSet/>
      <dgm:spPr/>
      <dgm:t>
        <a:bodyPr/>
        <a:lstStyle/>
        <a:p>
          <a:endParaRPr lang="en-US" sz="1200"/>
        </a:p>
      </dgm:t>
    </dgm:pt>
    <dgm:pt modelId="{2375046E-23D6-4812-80B5-B6C7ECAEFFC9}" type="pres">
      <dgm:prSet presAssocID="{604B10E0-72DC-461D-913E-6BF39F82EA47}" presName="hierChild1" presStyleCnt="0">
        <dgm:presLayoutVars>
          <dgm:orgChart val="1"/>
          <dgm:chPref val="1"/>
          <dgm:dir/>
          <dgm:animOne val="branch"/>
          <dgm:animLvl val="lvl"/>
          <dgm:resizeHandles/>
        </dgm:presLayoutVars>
      </dgm:prSet>
      <dgm:spPr/>
    </dgm:pt>
    <dgm:pt modelId="{3BA4EF91-3D5C-42F6-8347-E508AB962030}" type="pres">
      <dgm:prSet presAssocID="{8070B98F-FAFC-4E47-B8C6-843D0E1CF13D}" presName="hierRoot1" presStyleCnt="0">
        <dgm:presLayoutVars>
          <dgm:hierBranch val="init"/>
        </dgm:presLayoutVars>
      </dgm:prSet>
      <dgm:spPr/>
    </dgm:pt>
    <dgm:pt modelId="{8F6336B2-819A-41A8-804B-B6CE079E6F6A}" type="pres">
      <dgm:prSet presAssocID="{8070B98F-FAFC-4E47-B8C6-843D0E1CF13D}" presName="rootComposite1" presStyleCnt="0"/>
      <dgm:spPr/>
    </dgm:pt>
    <dgm:pt modelId="{3370B41F-4DF3-4757-A251-0AC7DB296EBD}" type="pres">
      <dgm:prSet presAssocID="{8070B98F-FAFC-4E47-B8C6-843D0E1CF13D}" presName="rootText1" presStyleLbl="node0" presStyleIdx="0" presStyleCnt="1" custScaleY="174080">
        <dgm:presLayoutVars>
          <dgm:chPref val="3"/>
        </dgm:presLayoutVars>
      </dgm:prSet>
      <dgm:spPr/>
    </dgm:pt>
    <dgm:pt modelId="{D7F1E3A7-91A9-4522-9783-FCEC7E26536E}" type="pres">
      <dgm:prSet presAssocID="{8070B98F-FAFC-4E47-B8C6-843D0E1CF13D}" presName="rootConnector1" presStyleLbl="node1" presStyleIdx="0" presStyleCnt="0"/>
      <dgm:spPr/>
    </dgm:pt>
    <dgm:pt modelId="{39465592-CE66-4E7A-B8A9-731FE2DA7E1F}" type="pres">
      <dgm:prSet presAssocID="{8070B98F-FAFC-4E47-B8C6-843D0E1CF13D}" presName="hierChild2" presStyleCnt="0"/>
      <dgm:spPr/>
    </dgm:pt>
    <dgm:pt modelId="{9491ED0A-0F16-4927-B2A8-0AFB4100C879}" type="pres">
      <dgm:prSet presAssocID="{90D19204-C364-4777-842C-341A33D1039A}" presName="Name37" presStyleLbl="parChTrans1D2" presStyleIdx="0" presStyleCnt="8"/>
      <dgm:spPr/>
    </dgm:pt>
    <dgm:pt modelId="{A805342E-B0C1-4EF7-BC3A-88330DCCDC17}" type="pres">
      <dgm:prSet presAssocID="{2B736421-B920-4D77-8168-A9A58B2A478A}" presName="hierRoot2" presStyleCnt="0">
        <dgm:presLayoutVars>
          <dgm:hierBranch val="init"/>
        </dgm:presLayoutVars>
      </dgm:prSet>
      <dgm:spPr/>
    </dgm:pt>
    <dgm:pt modelId="{4A1AD9A8-4152-48EE-BD0A-F79471170EE7}" type="pres">
      <dgm:prSet presAssocID="{2B736421-B920-4D77-8168-A9A58B2A478A}" presName="rootComposite" presStyleCnt="0"/>
      <dgm:spPr/>
    </dgm:pt>
    <dgm:pt modelId="{B57F4182-18D5-4408-ACAD-6ABD8FC38ADC}" type="pres">
      <dgm:prSet presAssocID="{2B736421-B920-4D77-8168-A9A58B2A478A}" presName="rootText" presStyleLbl="node2" presStyleIdx="0" presStyleCnt="8" custScaleY="295268">
        <dgm:presLayoutVars>
          <dgm:chPref val="3"/>
        </dgm:presLayoutVars>
      </dgm:prSet>
      <dgm:spPr/>
    </dgm:pt>
    <dgm:pt modelId="{D7676340-B2B6-4213-A3D7-05A354D95FCF}" type="pres">
      <dgm:prSet presAssocID="{2B736421-B920-4D77-8168-A9A58B2A478A}" presName="rootConnector" presStyleLbl="node2" presStyleIdx="0" presStyleCnt="8"/>
      <dgm:spPr/>
    </dgm:pt>
    <dgm:pt modelId="{E37705AD-FE8C-4B00-A44E-03B5D2EA8A59}" type="pres">
      <dgm:prSet presAssocID="{2B736421-B920-4D77-8168-A9A58B2A478A}" presName="hierChild4" presStyleCnt="0"/>
      <dgm:spPr/>
    </dgm:pt>
    <dgm:pt modelId="{EC8D6024-02AE-490B-9E43-904288F86510}" type="pres">
      <dgm:prSet presAssocID="{2B736421-B920-4D77-8168-A9A58B2A478A}" presName="hierChild5" presStyleCnt="0"/>
      <dgm:spPr/>
    </dgm:pt>
    <dgm:pt modelId="{4F9C244B-1804-459F-B8DE-5DFBB3450A84}" type="pres">
      <dgm:prSet presAssocID="{F5BA79F3-B842-4850-8BBB-445AA4593FD5}" presName="Name37" presStyleLbl="parChTrans1D2" presStyleIdx="1" presStyleCnt="8"/>
      <dgm:spPr/>
    </dgm:pt>
    <dgm:pt modelId="{37FBE594-0ED6-4929-A5E5-AD04E313F6F8}" type="pres">
      <dgm:prSet presAssocID="{43152A69-074C-48F0-AD74-FC7F615A2302}" presName="hierRoot2" presStyleCnt="0">
        <dgm:presLayoutVars>
          <dgm:hierBranch val="init"/>
        </dgm:presLayoutVars>
      </dgm:prSet>
      <dgm:spPr/>
    </dgm:pt>
    <dgm:pt modelId="{19207AF1-7882-4C4D-89B5-B254FA4FD16D}" type="pres">
      <dgm:prSet presAssocID="{43152A69-074C-48F0-AD74-FC7F615A2302}" presName="rootComposite" presStyleCnt="0"/>
      <dgm:spPr/>
    </dgm:pt>
    <dgm:pt modelId="{DDDB7DAE-B5DD-4C67-87DE-1A2B366FBE0C}" type="pres">
      <dgm:prSet presAssocID="{43152A69-074C-48F0-AD74-FC7F615A2302}" presName="rootText" presStyleLbl="node2" presStyleIdx="1" presStyleCnt="8" custScaleY="295268">
        <dgm:presLayoutVars>
          <dgm:chPref val="3"/>
        </dgm:presLayoutVars>
      </dgm:prSet>
      <dgm:spPr/>
    </dgm:pt>
    <dgm:pt modelId="{839DEB57-ABB2-4295-A13E-17E86EA12700}" type="pres">
      <dgm:prSet presAssocID="{43152A69-074C-48F0-AD74-FC7F615A2302}" presName="rootConnector" presStyleLbl="node2" presStyleIdx="1" presStyleCnt="8"/>
      <dgm:spPr/>
    </dgm:pt>
    <dgm:pt modelId="{0DD322D5-2FD2-4F0C-B919-FA3C120657A0}" type="pres">
      <dgm:prSet presAssocID="{43152A69-074C-48F0-AD74-FC7F615A2302}" presName="hierChild4" presStyleCnt="0"/>
      <dgm:spPr/>
    </dgm:pt>
    <dgm:pt modelId="{4E4F4F49-61EB-4C80-9C6C-B8E57F18FCB6}" type="pres">
      <dgm:prSet presAssocID="{43152A69-074C-48F0-AD74-FC7F615A2302}" presName="hierChild5" presStyleCnt="0"/>
      <dgm:spPr/>
    </dgm:pt>
    <dgm:pt modelId="{141246A4-3A3C-48E4-9759-3F8A91B5EE8C}" type="pres">
      <dgm:prSet presAssocID="{7C7C519B-C1D9-4486-BE6B-13260A573CD1}" presName="Name37" presStyleLbl="parChTrans1D2" presStyleIdx="2" presStyleCnt="8"/>
      <dgm:spPr/>
    </dgm:pt>
    <dgm:pt modelId="{47FC1343-6D8E-44ED-B55B-DFFE814A58EC}" type="pres">
      <dgm:prSet presAssocID="{69380060-CB93-4721-A1E7-D2060E77DD9C}" presName="hierRoot2" presStyleCnt="0">
        <dgm:presLayoutVars>
          <dgm:hierBranch val="init"/>
        </dgm:presLayoutVars>
      </dgm:prSet>
      <dgm:spPr/>
    </dgm:pt>
    <dgm:pt modelId="{C6F3FC90-EEF7-428D-B548-D22FF282CD81}" type="pres">
      <dgm:prSet presAssocID="{69380060-CB93-4721-A1E7-D2060E77DD9C}" presName="rootComposite" presStyleCnt="0"/>
      <dgm:spPr/>
    </dgm:pt>
    <dgm:pt modelId="{A93C7EE2-C43E-4B8E-82FE-04C4AB123024}" type="pres">
      <dgm:prSet presAssocID="{69380060-CB93-4721-A1E7-D2060E77DD9C}" presName="rootText" presStyleLbl="node2" presStyleIdx="2" presStyleCnt="8" custScaleY="295268">
        <dgm:presLayoutVars>
          <dgm:chPref val="3"/>
        </dgm:presLayoutVars>
      </dgm:prSet>
      <dgm:spPr/>
    </dgm:pt>
    <dgm:pt modelId="{0CD4997E-D7B3-4C63-8FF7-18C2BA0D9DD6}" type="pres">
      <dgm:prSet presAssocID="{69380060-CB93-4721-A1E7-D2060E77DD9C}" presName="rootConnector" presStyleLbl="node2" presStyleIdx="2" presStyleCnt="8"/>
      <dgm:spPr/>
    </dgm:pt>
    <dgm:pt modelId="{2EB7F1C1-D488-4451-919D-D05B9C010A34}" type="pres">
      <dgm:prSet presAssocID="{69380060-CB93-4721-A1E7-D2060E77DD9C}" presName="hierChild4" presStyleCnt="0"/>
      <dgm:spPr/>
    </dgm:pt>
    <dgm:pt modelId="{C32E2E7A-6DD0-4717-8E75-3294C67E01C0}" type="pres">
      <dgm:prSet presAssocID="{69380060-CB93-4721-A1E7-D2060E77DD9C}" presName="hierChild5" presStyleCnt="0"/>
      <dgm:spPr/>
    </dgm:pt>
    <dgm:pt modelId="{9B7EE217-A5FA-4BE8-A7FB-D45C9A10E8DE}" type="pres">
      <dgm:prSet presAssocID="{A47FD3E6-58A6-4D1C-A55A-842197A30FB0}" presName="Name37" presStyleLbl="parChTrans1D2" presStyleIdx="3" presStyleCnt="8"/>
      <dgm:spPr/>
    </dgm:pt>
    <dgm:pt modelId="{643CFC97-9CBF-44DD-8A9B-3C452A504357}" type="pres">
      <dgm:prSet presAssocID="{5BE58CFA-2E41-44DA-9DB1-0506A990451B}" presName="hierRoot2" presStyleCnt="0">
        <dgm:presLayoutVars>
          <dgm:hierBranch val="init"/>
        </dgm:presLayoutVars>
      </dgm:prSet>
      <dgm:spPr/>
    </dgm:pt>
    <dgm:pt modelId="{A88758DA-31C8-42C2-9450-3373B93E3153}" type="pres">
      <dgm:prSet presAssocID="{5BE58CFA-2E41-44DA-9DB1-0506A990451B}" presName="rootComposite" presStyleCnt="0"/>
      <dgm:spPr/>
    </dgm:pt>
    <dgm:pt modelId="{A8BD8F17-A42A-4498-9FDA-97B916198658}" type="pres">
      <dgm:prSet presAssocID="{5BE58CFA-2E41-44DA-9DB1-0506A990451B}" presName="rootText" presStyleLbl="node2" presStyleIdx="3" presStyleCnt="8" custScaleY="295268">
        <dgm:presLayoutVars>
          <dgm:chPref val="3"/>
        </dgm:presLayoutVars>
      </dgm:prSet>
      <dgm:spPr/>
    </dgm:pt>
    <dgm:pt modelId="{26615D2D-3246-4790-A336-F8577EBA4E3D}" type="pres">
      <dgm:prSet presAssocID="{5BE58CFA-2E41-44DA-9DB1-0506A990451B}" presName="rootConnector" presStyleLbl="node2" presStyleIdx="3" presStyleCnt="8"/>
      <dgm:spPr/>
    </dgm:pt>
    <dgm:pt modelId="{B55FA8BA-F115-465D-9C34-BBF77D5365E5}" type="pres">
      <dgm:prSet presAssocID="{5BE58CFA-2E41-44DA-9DB1-0506A990451B}" presName="hierChild4" presStyleCnt="0"/>
      <dgm:spPr/>
    </dgm:pt>
    <dgm:pt modelId="{6B2D3DBE-B094-431F-A1FB-648D426188FE}" type="pres">
      <dgm:prSet presAssocID="{5BE58CFA-2E41-44DA-9DB1-0506A990451B}" presName="hierChild5" presStyleCnt="0"/>
      <dgm:spPr/>
    </dgm:pt>
    <dgm:pt modelId="{1BB809E6-39B6-4890-ADF4-38A97AD12647}" type="pres">
      <dgm:prSet presAssocID="{C0ADA45A-31E9-4E73-816D-F6F35F8DF96F}" presName="Name37" presStyleLbl="parChTrans1D2" presStyleIdx="4" presStyleCnt="8"/>
      <dgm:spPr/>
    </dgm:pt>
    <dgm:pt modelId="{8D1C418A-FA39-460A-AE66-66000794A1BB}" type="pres">
      <dgm:prSet presAssocID="{F2E738E5-3F0F-419B-AC78-3CF1BBC2A64B}" presName="hierRoot2" presStyleCnt="0">
        <dgm:presLayoutVars>
          <dgm:hierBranch val="init"/>
        </dgm:presLayoutVars>
      </dgm:prSet>
      <dgm:spPr/>
    </dgm:pt>
    <dgm:pt modelId="{FED2242C-6A03-4BEE-8695-F14A3EFF3DE1}" type="pres">
      <dgm:prSet presAssocID="{F2E738E5-3F0F-419B-AC78-3CF1BBC2A64B}" presName="rootComposite" presStyleCnt="0"/>
      <dgm:spPr/>
    </dgm:pt>
    <dgm:pt modelId="{6E2C2E08-EFEF-4073-906D-D31E82407AB6}" type="pres">
      <dgm:prSet presAssocID="{F2E738E5-3F0F-419B-AC78-3CF1BBC2A64B}" presName="rootText" presStyleLbl="node2" presStyleIdx="4" presStyleCnt="8" custScaleY="295268">
        <dgm:presLayoutVars>
          <dgm:chPref val="3"/>
        </dgm:presLayoutVars>
      </dgm:prSet>
      <dgm:spPr/>
    </dgm:pt>
    <dgm:pt modelId="{C4D9DE6A-5EB3-4F2E-ACD6-0BCE0BF01716}" type="pres">
      <dgm:prSet presAssocID="{F2E738E5-3F0F-419B-AC78-3CF1BBC2A64B}" presName="rootConnector" presStyleLbl="node2" presStyleIdx="4" presStyleCnt="8"/>
      <dgm:spPr/>
    </dgm:pt>
    <dgm:pt modelId="{2F20DC67-EEC1-4C8A-8376-39080D347575}" type="pres">
      <dgm:prSet presAssocID="{F2E738E5-3F0F-419B-AC78-3CF1BBC2A64B}" presName="hierChild4" presStyleCnt="0"/>
      <dgm:spPr/>
    </dgm:pt>
    <dgm:pt modelId="{BACFF6E1-A1EE-400D-A714-58347B95E285}" type="pres">
      <dgm:prSet presAssocID="{F2E738E5-3F0F-419B-AC78-3CF1BBC2A64B}" presName="hierChild5" presStyleCnt="0"/>
      <dgm:spPr/>
    </dgm:pt>
    <dgm:pt modelId="{146E952C-9FC3-4966-9D0B-57F70F968412}" type="pres">
      <dgm:prSet presAssocID="{33788C3F-7EB7-42EA-80D0-6ECD2E18881E}" presName="Name37" presStyleLbl="parChTrans1D2" presStyleIdx="5" presStyleCnt="8"/>
      <dgm:spPr/>
    </dgm:pt>
    <dgm:pt modelId="{BA649673-35A1-45F0-9A29-BF6704613876}" type="pres">
      <dgm:prSet presAssocID="{80F0FBCD-E1A0-4981-B17B-8CCA430C6037}" presName="hierRoot2" presStyleCnt="0">
        <dgm:presLayoutVars>
          <dgm:hierBranch val="init"/>
        </dgm:presLayoutVars>
      </dgm:prSet>
      <dgm:spPr/>
    </dgm:pt>
    <dgm:pt modelId="{8EF96535-C054-4658-AD18-9ED35E8E1288}" type="pres">
      <dgm:prSet presAssocID="{80F0FBCD-E1A0-4981-B17B-8CCA430C6037}" presName="rootComposite" presStyleCnt="0"/>
      <dgm:spPr/>
    </dgm:pt>
    <dgm:pt modelId="{8CEB7EAA-D9CC-4CBF-A255-AD84465712DF}" type="pres">
      <dgm:prSet presAssocID="{80F0FBCD-E1A0-4981-B17B-8CCA430C6037}" presName="rootText" presStyleLbl="node2" presStyleIdx="5" presStyleCnt="8" custScaleY="295268">
        <dgm:presLayoutVars>
          <dgm:chPref val="3"/>
        </dgm:presLayoutVars>
      </dgm:prSet>
      <dgm:spPr/>
    </dgm:pt>
    <dgm:pt modelId="{1E679B2D-4CD4-4117-8217-AD73106D1AA5}" type="pres">
      <dgm:prSet presAssocID="{80F0FBCD-E1A0-4981-B17B-8CCA430C6037}" presName="rootConnector" presStyleLbl="node2" presStyleIdx="5" presStyleCnt="8"/>
      <dgm:spPr/>
    </dgm:pt>
    <dgm:pt modelId="{97DB6657-7E27-411B-90A2-186CE69BF070}" type="pres">
      <dgm:prSet presAssocID="{80F0FBCD-E1A0-4981-B17B-8CCA430C6037}" presName="hierChild4" presStyleCnt="0"/>
      <dgm:spPr/>
    </dgm:pt>
    <dgm:pt modelId="{58BCF7B1-C278-4C26-8E01-1337C766F30F}" type="pres">
      <dgm:prSet presAssocID="{80F0FBCD-E1A0-4981-B17B-8CCA430C6037}" presName="hierChild5" presStyleCnt="0"/>
      <dgm:spPr/>
    </dgm:pt>
    <dgm:pt modelId="{A7BD4972-0C18-4E53-B17F-D6CA5C3E0D3C}" type="pres">
      <dgm:prSet presAssocID="{3C8738AB-BA57-4233-AE2E-D93864C190BB}" presName="Name37" presStyleLbl="parChTrans1D2" presStyleIdx="6" presStyleCnt="8"/>
      <dgm:spPr/>
    </dgm:pt>
    <dgm:pt modelId="{3ACC5BDE-D6EA-43B0-9759-A5CEDAF72D40}" type="pres">
      <dgm:prSet presAssocID="{D8463750-C470-49DF-B0C5-AE72927558A4}" presName="hierRoot2" presStyleCnt="0">
        <dgm:presLayoutVars>
          <dgm:hierBranch val="init"/>
        </dgm:presLayoutVars>
      </dgm:prSet>
      <dgm:spPr/>
    </dgm:pt>
    <dgm:pt modelId="{39E83434-8757-4A34-A873-279B92F5B04C}" type="pres">
      <dgm:prSet presAssocID="{D8463750-C470-49DF-B0C5-AE72927558A4}" presName="rootComposite" presStyleCnt="0"/>
      <dgm:spPr/>
    </dgm:pt>
    <dgm:pt modelId="{10F6206B-434D-4938-B489-5EA1E9951A73}" type="pres">
      <dgm:prSet presAssocID="{D8463750-C470-49DF-B0C5-AE72927558A4}" presName="rootText" presStyleLbl="node2" presStyleIdx="6" presStyleCnt="8" custScaleY="295268">
        <dgm:presLayoutVars>
          <dgm:chPref val="3"/>
        </dgm:presLayoutVars>
      </dgm:prSet>
      <dgm:spPr/>
    </dgm:pt>
    <dgm:pt modelId="{F8CC7E9A-7F67-4FB4-A4E8-65A64E3A119C}" type="pres">
      <dgm:prSet presAssocID="{D8463750-C470-49DF-B0C5-AE72927558A4}" presName="rootConnector" presStyleLbl="node2" presStyleIdx="6" presStyleCnt="8"/>
      <dgm:spPr/>
    </dgm:pt>
    <dgm:pt modelId="{06C33532-DDC0-4506-A4CD-D78B57C271B0}" type="pres">
      <dgm:prSet presAssocID="{D8463750-C470-49DF-B0C5-AE72927558A4}" presName="hierChild4" presStyleCnt="0"/>
      <dgm:spPr/>
    </dgm:pt>
    <dgm:pt modelId="{67A470D3-B5E3-4125-9D25-FD16FFF8714A}" type="pres">
      <dgm:prSet presAssocID="{D8463750-C470-49DF-B0C5-AE72927558A4}" presName="hierChild5" presStyleCnt="0"/>
      <dgm:spPr/>
    </dgm:pt>
    <dgm:pt modelId="{EA4B45F5-4CFD-4B3E-B565-59E52A6A4D78}" type="pres">
      <dgm:prSet presAssocID="{C5AF2BE6-780F-436E-90CD-BB366D94F58C}" presName="Name37" presStyleLbl="parChTrans1D2" presStyleIdx="7" presStyleCnt="8"/>
      <dgm:spPr/>
    </dgm:pt>
    <dgm:pt modelId="{D3D4DBB4-D6E8-449E-9D60-7454044C90C4}" type="pres">
      <dgm:prSet presAssocID="{C3A412FA-B661-4C5F-AF5A-E575D140EB1E}" presName="hierRoot2" presStyleCnt="0">
        <dgm:presLayoutVars>
          <dgm:hierBranch val="init"/>
        </dgm:presLayoutVars>
      </dgm:prSet>
      <dgm:spPr/>
    </dgm:pt>
    <dgm:pt modelId="{B1A0B506-7E0D-4BAD-8F08-E898D90683C1}" type="pres">
      <dgm:prSet presAssocID="{C3A412FA-B661-4C5F-AF5A-E575D140EB1E}" presName="rootComposite" presStyleCnt="0"/>
      <dgm:spPr/>
    </dgm:pt>
    <dgm:pt modelId="{83AE6FBC-34C9-4A80-BE6F-247ECBE879B3}" type="pres">
      <dgm:prSet presAssocID="{C3A412FA-B661-4C5F-AF5A-E575D140EB1E}" presName="rootText" presStyleLbl="node2" presStyleIdx="7" presStyleCnt="8" custScaleX="112379" custScaleY="295268">
        <dgm:presLayoutVars>
          <dgm:chPref val="3"/>
        </dgm:presLayoutVars>
      </dgm:prSet>
      <dgm:spPr/>
    </dgm:pt>
    <dgm:pt modelId="{B156E65A-EFB5-47E8-A716-65F303CA0670}" type="pres">
      <dgm:prSet presAssocID="{C3A412FA-B661-4C5F-AF5A-E575D140EB1E}" presName="rootConnector" presStyleLbl="node2" presStyleIdx="7" presStyleCnt="8"/>
      <dgm:spPr/>
    </dgm:pt>
    <dgm:pt modelId="{63C7CFA1-05B9-446D-B183-7A5463D5E705}" type="pres">
      <dgm:prSet presAssocID="{C3A412FA-B661-4C5F-AF5A-E575D140EB1E}" presName="hierChild4" presStyleCnt="0"/>
      <dgm:spPr/>
    </dgm:pt>
    <dgm:pt modelId="{6BBCBBF2-6ABA-49CA-969D-FDC884D65DC1}" type="pres">
      <dgm:prSet presAssocID="{C3A412FA-B661-4C5F-AF5A-E575D140EB1E}" presName="hierChild5" presStyleCnt="0"/>
      <dgm:spPr/>
    </dgm:pt>
    <dgm:pt modelId="{9477AE07-E80E-4FD5-9634-CE5CD0D69E9E}" type="pres">
      <dgm:prSet presAssocID="{8070B98F-FAFC-4E47-B8C6-843D0E1CF13D}" presName="hierChild3" presStyleCnt="0"/>
      <dgm:spPr/>
    </dgm:pt>
  </dgm:ptLst>
  <dgm:cxnLst>
    <dgm:cxn modelId="{E53DB104-E6A3-4E4D-A760-728083764F12}" type="presOf" srcId="{69380060-CB93-4721-A1E7-D2060E77DD9C}" destId="{A93C7EE2-C43E-4B8E-82FE-04C4AB123024}" srcOrd="0" destOrd="0" presId="urn:microsoft.com/office/officeart/2005/8/layout/orgChart1"/>
    <dgm:cxn modelId="{6BA1C604-4286-44AC-B2C2-1D55FD2160C0}" srcId="{8070B98F-FAFC-4E47-B8C6-843D0E1CF13D}" destId="{2B736421-B920-4D77-8168-A9A58B2A478A}" srcOrd="0" destOrd="0" parTransId="{90D19204-C364-4777-842C-341A33D1039A}" sibTransId="{98809E32-73FE-4FAB-BF94-91376D0383C5}"/>
    <dgm:cxn modelId="{00B8A110-8407-40F6-8394-042B0EC15AEE}" srcId="{604B10E0-72DC-461D-913E-6BF39F82EA47}" destId="{8070B98F-FAFC-4E47-B8C6-843D0E1CF13D}" srcOrd="0" destOrd="0" parTransId="{1FE45794-125C-4010-996E-B2F927E3DD2C}" sibTransId="{880B97B9-3164-4DF1-988F-B6E3A252182D}"/>
    <dgm:cxn modelId="{3C476016-932A-4D02-946D-150BEED4B28F}" type="presOf" srcId="{D8463750-C470-49DF-B0C5-AE72927558A4}" destId="{10F6206B-434D-4938-B489-5EA1E9951A73}" srcOrd="0" destOrd="0" presId="urn:microsoft.com/office/officeart/2005/8/layout/orgChart1"/>
    <dgm:cxn modelId="{69649116-A9BA-44C6-AAA6-D748347152B1}" type="presOf" srcId="{69380060-CB93-4721-A1E7-D2060E77DD9C}" destId="{0CD4997E-D7B3-4C63-8FF7-18C2BA0D9DD6}" srcOrd="1" destOrd="0" presId="urn:microsoft.com/office/officeart/2005/8/layout/orgChart1"/>
    <dgm:cxn modelId="{F6E1761F-5C72-44CF-8767-B4A38CBE99A0}" srcId="{8070B98F-FAFC-4E47-B8C6-843D0E1CF13D}" destId="{D8463750-C470-49DF-B0C5-AE72927558A4}" srcOrd="6" destOrd="0" parTransId="{3C8738AB-BA57-4233-AE2E-D93864C190BB}" sibTransId="{BAD9311E-020E-4595-80C2-EC82B1DA93EE}"/>
    <dgm:cxn modelId="{88443121-7CE8-4FC7-A40B-7CE890D10351}" type="presOf" srcId="{A47FD3E6-58A6-4D1C-A55A-842197A30FB0}" destId="{9B7EE217-A5FA-4BE8-A7FB-D45C9A10E8DE}" srcOrd="0" destOrd="0" presId="urn:microsoft.com/office/officeart/2005/8/layout/orgChart1"/>
    <dgm:cxn modelId="{A557A42E-FB28-4A32-A7B1-8E760765FC56}" srcId="{8070B98F-FAFC-4E47-B8C6-843D0E1CF13D}" destId="{80F0FBCD-E1A0-4981-B17B-8CCA430C6037}" srcOrd="5" destOrd="0" parTransId="{33788C3F-7EB7-42EA-80D0-6ECD2E18881E}" sibTransId="{C93A671E-5E42-4D22-A471-5F2A71DAB439}"/>
    <dgm:cxn modelId="{83EB885B-143E-47AF-B19E-C5B6D6D24194}" srcId="{8070B98F-FAFC-4E47-B8C6-843D0E1CF13D}" destId="{F2E738E5-3F0F-419B-AC78-3CF1BBC2A64B}" srcOrd="4" destOrd="0" parTransId="{C0ADA45A-31E9-4E73-816D-F6F35F8DF96F}" sibTransId="{192AC659-527C-4ECE-9B37-793295FB23C4}"/>
    <dgm:cxn modelId="{59328147-8DB2-4474-9FF9-E7FF3631F4EA}" type="presOf" srcId="{80F0FBCD-E1A0-4981-B17B-8CCA430C6037}" destId="{1E679B2D-4CD4-4117-8217-AD73106D1AA5}" srcOrd="1" destOrd="0" presId="urn:microsoft.com/office/officeart/2005/8/layout/orgChart1"/>
    <dgm:cxn modelId="{23C9B64B-5D4A-4B84-8DD4-F91C0F76052E}" type="presOf" srcId="{3C8738AB-BA57-4233-AE2E-D93864C190BB}" destId="{A7BD4972-0C18-4E53-B17F-D6CA5C3E0D3C}" srcOrd="0" destOrd="0" presId="urn:microsoft.com/office/officeart/2005/8/layout/orgChart1"/>
    <dgm:cxn modelId="{D755474C-3314-43FC-9229-C24AC01E7029}" type="presOf" srcId="{C5AF2BE6-780F-436E-90CD-BB366D94F58C}" destId="{EA4B45F5-4CFD-4B3E-B565-59E52A6A4D78}" srcOrd="0" destOrd="0" presId="urn:microsoft.com/office/officeart/2005/8/layout/orgChart1"/>
    <dgm:cxn modelId="{6604AC4E-A57B-4C85-8C5B-10BD22A480FA}" type="presOf" srcId="{33788C3F-7EB7-42EA-80D0-6ECD2E18881E}" destId="{146E952C-9FC3-4966-9D0B-57F70F968412}" srcOrd="0" destOrd="0" presId="urn:microsoft.com/office/officeart/2005/8/layout/orgChart1"/>
    <dgm:cxn modelId="{7D679357-198A-4615-A801-42354FC35619}" type="presOf" srcId="{80F0FBCD-E1A0-4981-B17B-8CCA430C6037}" destId="{8CEB7EAA-D9CC-4CBF-A255-AD84465712DF}" srcOrd="0" destOrd="0" presId="urn:microsoft.com/office/officeart/2005/8/layout/orgChart1"/>
    <dgm:cxn modelId="{3EF2887E-3A02-48FA-8864-0E27C40789DA}" type="presOf" srcId="{C3A412FA-B661-4C5F-AF5A-E575D140EB1E}" destId="{B156E65A-EFB5-47E8-A716-65F303CA0670}" srcOrd="1" destOrd="0" presId="urn:microsoft.com/office/officeart/2005/8/layout/orgChart1"/>
    <dgm:cxn modelId="{F1CFA182-EE50-43B3-9F19-F7370C286825}" type="presOf" srcId="{90D19204-C364-4777-842C-341A33D1039A}" destId="{9491ED0A-0F16-4927-B2A8-0AFB4100C879}" srcOrd="0" destOrd="0" presId="urn:microsoft.com/office/officeart/2005/8/layout/orgChart1"/>
    <dgm:cxn modelId="{3D703A83-44D8-4CB7-945D-8B6965B73DEE}" type="presOf" srcId="{2B736421-B920-4D77-8168-A9A58B2A478A}" destId="{D7676340-B2B6-4213-A3D7-05A354D95FCF}" srcOrd="1" destOrd="0" presId="urn:microsoft.com/office/officeart/2005/8/layout/orgChart1"/>
    <dgm:cxn modelId="{7C840B86-C4D9-4D7E-9E9A-771A83487432}" type="presOf" srcId="{F2E738E5-3F0F-419B-AC78-3CF1BBC2A64B}" destId="{6E2C2E08-EFEF-4073-906D-D31E82407AB6}" srcOrd="0" destOrd="0" presId="urn:microsoft.com/office/officeart/2005/8/layout/orgChart1"/>
    <dgm:cxn modelId="{EEAC0091-75EF-44E8-A3B7-C83F88795B46}" type="presOf" srcId="{2B736421-B920-4D77-8168-A9A58B2A478A}" destId="{B57F4182-18D5-4408-ACAD-6ABD8FC38ADC}" srcOrd="0" destOrd="0" presId="urn:microsoft.com/office/officeart/2005/8/layout/orgChart1"/>
    <dgm:cxn modelId="{280364A4-D342-4E67-AC15-FCDE165C064E}" type="presOf" srcId="{F2E738E5-3F0F-419B-AC78-3CF1BBC2A64B}" destId="{C4D9DE6A-5EB3-4F2E-ACD6-0BCE0BF01716}" srcOrd="1" destOrd="0" presId="urn:microsoft.com/office/officeart/2005/8/layout/orgChart1"/>
    <dgm:cxn modelId="{F736A9A4-5970-4C66-A860-41F7B63143B0}" type="presOf" srcId="{5BE58CFA-2E41-44DA-9DB1-0506A990451B}" destId="{A8BD8F17-A42A-4498-9FDA-97B916198658}" srcOrd="0" destOrd="0" presId="urn:microsoft.com/office/officeart/2005/8/layout/orgChart1"/>
    <dgm:cxn modelId="{47A0E4A6-D282-4085-9AC4-82EC78459601}" type="presOf" srcId="{F5BA79F3-B842-4850-8BBB-445AA4593FD5}" destId="{4F9C244B-1804-459F-B8DE-5DFBB3450A84}" srcOrd="0" destOrd="0" presId="urn:microsoft.com/office/officeart/2005/8/layout/orgChart1"/>
    <dgm:cxn modelId="{1A7117AA-ECA6-4635-9114-1F5082006C66}" type="presOf" srcId="{C3A412FA-B661-4C5F-AF5A-E575D140EB1E}" destId="{83AE6FBC-34C9-4A80-BE6F-247ECBE879B3}" srcOrd="0" destOrd="0" presId="urn:microsoft.com/office/officeart/2005/8/layout/orgChart1"/>
    <dgm:cxn modelId="{B251A1AD-E89A-434D-B15E-5E5EB1C59A39}" type="presOf" srcId="{D8463750-C470-49DF-B0C5-AE72927558A4}" destId="{F8CC7E9A-7F67-4FB4-A4E8-65A64E3A119C}" srcOrd="1" destOrd="0" presId="urn:microsoft.com/office/officeart/2005/8/layout/orgChart1"/>
    <dgm:cxn modelId="{AD68E3AF-9F88-43CE-96B2-661A79A2CD9E}" srcId="{8070B98F-FAFC-4E47-B8C6-843D0E1CF13D}" destId="{43152A69-074C-48F0-AD74-FC7F615A2302}" srcOrd="1" destOrd="0" parTransId="{F5BA79F3-B842-4850-8BBB-445AA4593FD5}" sibTransId="{24D87CFB-FF4B-49CB-BEAC-44DAC5CE96AA}"/>
    <dgm:cxn modelId="{478551B4-7DF3-407B-9C52-DB517E8FF0A8}" type="presOf" srcId="{43152A69-074C-48F0-AD74-FC7F615A2302}" destId="{DDDB7DAE-B5DD-4C67-87DE-1A2B366FBE0C}" srcOrd="0" destOrd="0" presId="urn:microsoft.com/office/officeart/2005/8/layout/orgChart1"/>
    <dgm:cxn modelId="{69F5E9B4-6BA4-4020-AEF7-58969508DAF8}" srcId="{8070B98F-FAFC-4E47-B8C6-843D0E1CF13D}" destId="{5BE58CFA-2E41-44DA-9DB1-0506A990451B}" srcOrd="3" destOrd="0" parTransId="{A47FD3E6-58A6-4D1C-A55A-842197A30FB0}" sibTransId="{6A69FAB7-B427-41AE-AFBC-DB57121D84CE}"/>
    <dgm:cxn modelId="{3D481FBD-2482-4FE7-9D37-ECC3DD7502FB}" type="presOf" srcId="{5BE58CFA-2E41-44DA-9DB1-0506A990451B}" destId="{26615D2D-3246-4790-A336-F8577EBA4E3D}" srcOrd="1" destOrd="0" presId="urn:microsoft.com/office/officeart/2005/8/layout/orgChart1"/>
    <dgm:cxn modelId="{12ADFFC4-589F-43A3-8BE5-9FED16195866}" srcId="{8070B98F-FAFC-4E47-B8C6-843D0E1CF13D}" destId="{69380060-CB93-4721-A1E7-D2060E77DD9C}" srcOrd="2" destOrd="0" parTransId="{7C7C519B-C1D9-4486-BE6B-13260A573CD1}" sibTransId="{92B64DEA-B570-4478-AA10-5A2B630970A7}"/>
    <dgm:cxn modelId="{F0E21DCF-000B-44CA-AC86-D41BD09DCC12}" type="presOf" srcId="{604B10E0-72DC-461D-913E-6BF39F82EA47}" destId="{2375046E-23D6-4812-80B5-B6C7ECAEFFC9}" srcOrd="0" destOrd="0" presId="urn:microsoft.com/office/officeart/2005/8/layout/orgChart1"/>
    <dgm:cxn modelId="{5EC3E6DD-CA0F-4E1C-857B-4E1425F8EC9A}" type="presOf" srcId="{8070B98F-FAFC-4E47-B8C6-843D0E1CF13D}" destId="{3370B41F-4DF3-4757-A251-0AC7DB296EBD}" srcOrd="0" destOrd="0" presId="urn:microsoft.com/office/officeart/2005/8/layout/orgChart1"/>
    <dgm:cxn modelId="{15352BE4-2923-418C-9776-52192CFEB1F5}" type="presOf" srcId="{8070B98F-FAFC-4E47-B8C6-843D0E1CF13D}" destId="{D7F1E3A7-91A9-4522-9783-FCEC7E26536E}" srcOrd="1" destOrd="0" presId="urn:microsoft.com/office/officeart/2005/8/layout/orgChart1"/>
    <dgm:cxn modelId="{F9F5F9E6-755C-4770-A50D-46C54FF1E592}" type="presOf" srcId="{7C7C519B-C1D9-4486-BE6B-13260A573CD1}" destId="{141246A4-3A3C-48E4-9759-3F8A91B5EE8C}" srcOrd="0" destOrd="0" presId="urn:microsoft.com/office/officeart/2005/8/layout/orgChart1"/>
    <dgm:cxn modelId="{F75BE5ED-077C-4644-A371-39542A9E68C8}" srcId="{8070B98F-FAFC-4E47-B8C6-843D0E1CF13D}" destId="{C3A412FA-B661-4C5F-AF5A-E575D140EB1E}" srcOrd="7" destOrd="0" parTransId="{C5AF2BE6-780F-436E-90CD-BB366D94F58C}" sibTransId="{648AE901-8069-4F90-B4D1-68BA0C58E531}"/>
    <dgm:cxn modelId="{40B23AF5-69B7-4944-A821-DA426968758A}" type="presOf" srcId="{C0ADA45A-31E9-4E73-816D-F6F35F8DF96F}" destId="{1BB809E6-39B6-4890-ADF4-38A97AD12647}" srcOrd="0" destOrd="0" presId="urn:microsoft.com/office/officeart/2005/8/layout/orgChart1"/>
    <dgm:cxn modelId="{25D03AFD-0075-4366-B0C7-A5E600181ABF}" type="presOf" srcId="{43152A69-074C-48F0-AD74-FC7F615A2302}" destId="{839DEB57-ABB2-4295-A13E-17E86EA12700}" srcOrd="1" destOrd="0" presId="urn:microsoft.com/office/officeart/2005/8/layout/orgChart1"/>
    <dgm:cxn modelId="{82ED355E-D9A6-4E76-82D1-96052B9A11C9}" type="presParOf" srcId="{2375046E-23D6-4812-80B5-B6C7ECAEFFC9}" destId="{3BA4EF91-3D5C-42F6-8347-E508AB962030}" srcOrd="0" destOrd="0" presId="urn:microsoft.com/office/officeart/2005/8/layout/orgChart1"/>
    <dgm:cxn modelId="{A394D40B-ABC4-4056-B18F-D3334D930359}" type="presParOf" srcId="{3BA4EF91-3D5C-42F6-8347-E508AB962030}" destId="{8F6336B2-819A-41A8-804B-B6CE079E6F6A}" srcOrd="0" destOrd="0" presId="urn:microsoft.com/office/officeart/2005/8/layout/orgChart1"/>
    <dgm:cxn modelId="{4728E924-A2BA-443A-8268-B66BBFCC960A}" type="presParOf" srcId="{8F6336B2-819A-41A8-804B-B6CE079E6F6A}" destId="{3370B41F-4DF3-4757-A251-0AC7DB296EBD}" srcOrd="0" destOrd="0" presId="urn:microsoft.com/office/officeart/2005/8/layout/orgChart1"/>
    <dgm:cxn modelId="{2D0ADFCA-C1CF-40F1-A2A3-4001466734EE}" type="presParOf" srcId="{8F6336B2-819A-41A8-804B-B6CE079E6F6A}" destId="{D7F1E3A7-91A9-4522-9783-FCEC7E26536E}" srcOrd="1" destOrd="0" presId="urn:microsoft.com/office/officeart/2005/8/layout/orgChart1"/>
    <dgm:cxn modelId="{AC544952-2758-4F18-8928-CADBEF63220D}" type="presParOf" srcId="{3BA4EF91-3D5C-42F6-8347-E508AB962030}" destId="{39465592-CE66-4E7A-B8A9-731FE2DA7E1F}" srcOrd="1" destOrd="0" presId="urn:microsoft.com/office/officeart/2005/8/layout/orgChart1"/>
    <dgm:cxn modelId="{36397E6C-4F2A-410E-9649-E54C4FCDB6BA}" type="presParOf" srcId="{39465592-CE66-4E7A-B8A9-731FE2DA7E1F}" destId="{9491ED0A-0F16-4927-B2A8-0AFB4100C879}" srcOrd="0" destOrd="0" presId="urn:microsoft.com/office/officeart/2005/8/layout/orgChart1"/>
    <dgm:cxn modelId="{DC4161FC-C7F6-40CA-8E9A-7A833EA53737}" type="presParOf" srcId="{39465592-CE66-4E7A-B8A9-731FE2DA7E1F}" destId="{A805342E-B0C1-4EF7-BC3A-88330DCCDC17}" srcOrd="1" destOrd="0" presId="urn:microsoft.com/office/officeart/2005/8/layout/orgChart1"/>
    <dgm:cxn modelId="{4A24809A-EF0A-4CE3-AD9A-4F2C6C938A6C}" type="presParOf" srcId="{A805342E-B0C1-4EF7-BC3A-88330DCCDC17}" destId="{4A1AD9A8-4152-48EE-BD0A-F79471170EE7}" srcOrd="0" destOrd="0" presId="urn:microsoft.com/office/officeart/2005/8/layout/orgChart1"/>
    <dgm:cxn modelId="{CAA988BD-9375-44F3-A39B-CA8A3C4766DF}" type="presParOf" srcId="{4A1AD9A8-4152-48EE-BD0A-F79471170EE7}" destId="{B57F4182-18D5-4408-ACAD-6ABD8FC38ADC}" srcOrd="0" destOrd="0" presId="urn:microsoft.com/office/officeart/2005/8/layout/orgChart1"/>
    <dgm:cxn modelId="{8513370F-2DA3-44E2-8495-8C8BD8417681}" type="presParOf" srcId="{4A1AD9A8-4152-48EE-BD0A-F79471170EE7}" destId="{D7676340-B2B6-4213-A3D7-05A354D95FCF}" srcOrd="1" destOrd="0" presId="urn:microsoft.com/office/officeart/2005/8/layout/orgChart1"/>
    <dgm:cxn modelId="{CB2C4F1D-5E26-4786-84CC-07B40A4DD961}" type="presParOf" srcId="{A805342E-B0C1-4EF7-BC3A-88330DCCDC17}" destId="{E37705AD-FE8C-4B00-A44E-03B5D2EA8A59}" srcOrd="1" destOrd="0" presId="urn:microsoft.com/office/officeart/2005/8/layout/orgChart1"/>
    <dgm:cxn modelId="{775B7B68-1D9A-455B-B8BF-CEA76DB24E6E}" type="presParOf" srcId="{A805342E-B0C1-4EF7-BC3A-88330DCCDC17}" destId="{EC8D6024-02AE-490B-9E43-904288F86510}" srcOrd="2" destOrd="0" presId="urn:microsoft.com/office/officeart/2005/8/layout/orgChart1"/>
    <dgm:cxn modelId="{021C14F3-C49C-47BE-9E5B-053A7480932B}" type="presParOf" srcId="{39465592-CE66-4E7A-B8A9-731FE2DA7E1F}" destId="{4F9C244B-1804-459F-B8DE-5DFBB3450A84}" srcOrd="2" destOrd="0" presId="urn:microsoft.com/office/officeart/2005/8/layout/orgChart1"/>
    <dgm:cxn modelId="{426DE7B0-381B-4A11-ADCA-353FCAFE5521}" type="presParOf" srcId="{39465592-CE66-4E7A-B8A9-731FE2DA7E1F}" destId="{37FBE594-0ED6-4929-A5E5-AD04E313F6F8}" srcOrd="3" destOrd="0" presId="urn:microsoft.com/office/officeart/2005/8/layout/orgChart1"/>
    <dgm:cxn modelId="{CEAFFE8A-7230-469B-B42B-F3208E7EC716}" type="presParOf" srcId="{37FBE594-0ED6-4929-A5E5-AD04E313F6F8}" destId="{19207AF1-7882-4C4D-89B5-B254FA4FD16D}" srcOrd="0" destOrd="0" presId="urn:microsoft.com/office/officeart/2005/8/layout/orgChart1"/>
    <dgm:cxn modelId="{913F38A0-AB3E-4B71-9B14-02239D4B7426}" type="presParOf" srcId="{19207AF1-7882-4C4D-89B5-B254FA4FD16D}" destId="{DDDB7DAE-B5DD-4C67-87DE-1A2B366FBE0C}" srcOrd="0" destOrd="0" presId="urn:microsoft.com/office/officeart/2005/8/layout/orgChart1"/>
    <dgm:cxn modelId="{57007FB2-DAB9-4D0A-B210-2363EA0A859D}" type="presParOf" srcId="{19207AF1-7882-4C4D-89B5-B254FA4FD16D}" destId="{839DEB57-ABB2-4295-A13E-17E86EA12700}" srcOrd="1" destOrd="0" presId="urn:microsoft.com/office/officeart/2005/8/layout/orgChart1"/>
    <dgm:cxn modelId="{BE362B86-225D-4688-8BDC-8A5FD5636AC7}" type="presParOf" srcId="{37FBE594-0ED6-4929-A5E5-AD04E313F6F8}" destId="{0DD322D5-2FD2-4F0C-B919-FA3C120657A0}" srcOrd="1" destOrd="0" presId="urn:microsoft.com/office/officeart/2005/8/layout/orgChart1"/>
    <dgm:cxn modelId="{C827DABE-761B-4053-A7CB-DE08C013D3F2}" type="presParOf" srcId="{37FBE594-0ED6-4929-A5E5-AD04E313F6F8}" destId="{4E4F4F49-61EB-4C80-9C6C-B8E57F18FCB6}" srcOrd="2" destOrd="0" presId="urn:microsoft.com/office/officeart/2005/8/layout/orgChart1"/>
    <dgm:cxn modelId="{878C69A5-6873-4B9C-83B5-4FC60B50DBC5}" type="presParOf" srcId="{39465592-CE66-4E7A-B8A9-731FE2DA7E1F}" destId="{141246A4-3A3C-48E4-9759-3F8A91B5EE8C}" srcOrd="4" destOrd="0" presId="urn:microsoft.com/office/officeart/2005/8/layout/orgChart1"/>
    <dgm:cxn modelId="{5AB19CEF-7C68-4B73-999E-76F23E8664C3}" type="presParOf" srcId="{39465592-CE66-4E7A-B8A9-731FE2DA7E1F}" destId="{47FC1343-6D8E-44ED-B55B-DFFE814A58EC}" srcOrd="5" destOrd="0" presId="urn:microsoft.com/office/officeart/2005/8/layout/orgChart1"/>
    <dgm:cxn modelId="{91CD2033-3A8A-4B8F-8A37-1B2E3C70BA01}" type="presParOf" srcId="{47FC1343-6D8E-44ED-B55B-DFFE814A58EC}" destId="{C6F3FC90-EEF7-428D-B548-D22FF282CD81}" srcOrd="0" destOrd="0" presId="urn:microsoft.com/office/officeart/2005/8/layout/orgChart1"/>
    <dgm:cxn modelId="{B9B80736-F357-4ABD-BC7D-E5A3A39E8598}" type="presParOf" srcId="{C6F3FC90-EEF7-428D-B548-D22FF282CD81}" destId="{A93C7EE2-C43E-4B8E-82FE-04C4AB123024}" srcOrd="0" destOrd="0" presId="urn:microsoft.com/office/officeart/2005/8/layout/orgChart1"/>
    <dgm:cxn modelId="{1890DD72-4ADA-40EA-A258-49D8ADD81D05}" type="presParOf" srcId="{C6F3FC90-EEF7-428D-B548-D22FF282CD81}" destId="{0CD4997E-D7B3-4C63-8FF7-18C2BA0D9DD6}" srcOrd="1" destOrd="0" presId="urn:microsoft.com/office/officeart/2005/8/layout/orgChart1"/>
    <dgm:cxn modelId="{CE900C34-AEC8-4843-BDD2-19C76AAB3C7D}" type="presParOf" srcId="{47FC1343-6D8E-44ED-B55B-DFFE814A58EC}" destId="{2EB7F1C1-D488-4451-919D-D05B9C010A34}" srcOrd="1" destOrd="0" presId="urn:microsoft.com/office/officeart/2005/8/layout/orgChart1"/>
    <dgm:cxn modelId="{951873E3-81FD-4804-A2A5-C3478316E833}" type="presParOf" srcId="{47FC1343-6D8E-44ED-B55B-DFFE814A58EC}" destId="{C32E2E7A-6DD0-4717-8E75-3294C67E01C0}" srcOrd="2" destOrd="0" presId="urn:microsoft.com/office/officeart/2005/8/layout/orgChart1"/>
    <dgm:cxn modelId="{2EA93DD5-7883-4A3A-A611-D081C3F0EE3C}" type="presParOf" srcId="{39465592-CE66-4E7A-B8A9-731FE2DA7E1F}" destId="{9B7EE217-A5FA-4BE8-A7FB-D45C9A10E8DE}" srcOrd="6" destOrd="0" presId="urn:microsoft.com/office/officeart/2005/8/layout/orgChart1"/>
    <dgm:cxn modelId="{405A95C5-2BC5-463F-8324-D884CDE5AF3E}" type="presParOf" srcId="{39465592-CE66-4E7A-B8A9-731FE2DA7E1F}" destId="{643CFC97-9CBF-44DD-8A9B-3C452A504357}" srcOrd="7" destOrd="0" presId="urn:microsoft.com/office/officeart/2005/8/layout/orgChart1"/>
    <dgm:cxn modelId="{4ED0400E-37AC-4511-9E3D-BE996AD162F3}" type="presParOf" srcId="{643CFC97-9CBF-44DD-8A9B-3C452A504357}" destId="{A88758DA-31C8-42C2-9450-3373B93E3153}" srcOrd="0" destOrd="0" presId="urn:microsoft.com/office/officeart/2005/8/layout/orgChart1"/>
    <dgm:cxn modelId="{B1D7093F-EFB1-4437-85F5-DBA501480E6C}" type="presParOf" srcId="{A88758DA-31C8-42C2-9450-3373B93E3153}" destId="{A8BD8F17-A42A-4498-9FDA-97B916198658}" srcOrd="0" destOrd="0" presId="urn:microsoft.com/office/officeart/2005/8/layout/orgChart1"/>
    <dgm:cxn modelId="{E9E91E28-0B61-4F24-AA7A-D2040301B78D}" type="presParOf" srcId="{A88758DA-31C8-42C2-9450-3373B93E3153}" destId="{26615D2D-3246-4790-A336-F8577EBA4E3D}" srcOrd="1" destOrd="0" presId="urn:microsoft.com/office/officeart/2005/8/layout/orgChart1"/>
    <dgm:cxn modelId="{CBB11807-6330-4B15-8762-61DC87F37A2C}" type="presParOf" srcId="{643CFC97-9CBF-44DD-8A9B-3C452A504357}" destId="{B55FA8BA-F115-465D-9C34-BBF77D5365E5}" srcOrd="1" destOrd="0" presId="urn:microsoft.com/office/officeart/2005/8/layout/orgChart1"/>
    <dgm:cxn modelId="{351B4924-6DDD-4226-9FBE-BDEE46CE91AF}" type="presParOf" srcId="{643CFC97-9CBF-44DD-8A9B-3C452A504357}" destId="{6B2D3DBE-B094-431F-A1FB-648D426188FE}" srcOrd="2" destOrd="0" presId="urn:microsoft.com/office/officeart/2005/8/layout/orgChart1"/>
    <dgm:cxn modelId="{0AA8323D-7054-4E94-9FDF-5B034D9E8980}" type="presParOf" srcId="{39465592-CE66-4E7A-B8A9-731FE2DA7E1F}" destId="{1BB809E6-39B6-4890-ADF4-38A97AD12647}" srcOrd="8" destOrd="0" presId="urn:microsoft.com/office/officeart/2005/8/layout/orgChart1"/>
    <dgm:cxn modelId="{9C3276F9-B82F-4D62-AB75-733F7A148376}" type="presParOf" srcId="{39465592-CE66-4E7A-B8A9-731FE2DA7E1F}" destId="{8D1C418A-FA39-460A-AE66-66000794A1BB}" srcOrd="9" destOrd="0" presId="urn:microsoft.com/office/officeart/2005/8/layout/orgChart1"/>
    <dgm:cxn modelId="{699F15E9-4305-4D3E-98BB-DE18A7A7E4CF}" type="presParOf" srcId="{8D1C418A-FA39-460A-AE66-66000794A1BB}" destId="{FED2242C-6A03-4BEE-8695-F14A3EFF3DE1}" srcOrd="0" destOrd="0" presId="urn:microsoft.com/office/officeart/2005/8/layout/orgChart1"/>
    <dgm:cxn modelId="{F6435DE8-4A66-481A-B4EC-C4F90D15FDC7}" type="presParOf" srcId="{FED2242C-6A03-4BEE-8695-F14A3EFF3DE1}" destId="{6E2C2E08-EFEF-4073-906D-D31E82407AB6}" srcOrd="0" destOrd="0" presId="urn:microsoft.com/office/officeart/2005/8/layout/orgChart1"/>
    <dgm:cxn modelId="{97217597-5F52-4C64-BF74-41D3D0E07ABB}" type="presParOf" srcId="{FED2242C-6A03-4BEE-8695-F14A3EFF3DE1}" destId="{C4D9DE6A-5EB3-4F2E-ACD6-0BCE0BF01716}" srcOrd="1" destOrd="0" presId="urn:microsoft.com/office/officeart/2005/8/layout/orgChart1"/>
    <dgm:cxn modelId="{EE67871D-4F6B-4290-873E-40CA5748EBED}" type="presParOf" srcId="{8D1C418A-FA39-460A-AE66-66000794A1BB}" destId="{2F20DC67-EEC1-4C8A-8376-39080D347575}" srcOrd="1" destOrd="0" presId="urn:microsoft.com/office/officeart/2005/8/layout/orgChart1"/>
    <dgm:cxn modelId="{29DDE629-5C67-4330-90CB-96AA779D0B64}" type="presParOf" srcId="{8D1C418A-FA39-460A-AE66-66000794A1BB}" destId="{BACFF6E1-A1EE-400D-A714-58347B95E285}" srcOrd="2" destOrd="0" presId="urn:microsoft.com/office/officeart/2005/8/layout/orgChart1"/>
    <dgm:cxn modelId="{5E809D1E-898D-4FFA-A1F2-9754160F60F6}" type="presParOf" srcId="{39465592-CE66-4E7A-B8A9-731FE2DA7E1F}" destId="{146E952C-9FC3-4966-9D0B-57F70F968412}" srcOrd="10" destOrd="0" presId="urn:microsoft.com/office/officeart/2005/8/layout/orgChart1"/>
    <dgm:cxn modelId="{F3B3FE05-9E00-4376-8487-BC808FFEB4E0}" type="presParOf" srcId="{39465592-CE66-4E7A-B8A9-731FE2DA7E1F}" destId="{BA649673-35A1-45F0-9A29-BF6704613876}" srcOrd="11" destOrd="0" presId="urn:microsoft.com/office/officeart/2005/8/layout/orgChart1"/>
    <dgm:cxn modelId="{8F89942F-AB58-463B-B394-B1F435FF1B5C}" type="presParOf" srcId="{BA649673-35A1-45F0-9A29-BF6704613876}" destId="{8EF96535-C054-4658-AD18-9ED35E8E1288}" srcOrd="0" destOrd="0" presId="urn:microsoft.com/office/officeart/2005/8/layout/orgChart1"/>
    <dgm:cxn modelId="{E344C21E-DE02-4EB8-8CF7-4B30AE5AA2B1}" type="presParOf" srcId="{8EF96535-C054-4658-AD18-9ED35E8E1288}" destId="{8CEB7EAA-D9CC-4CBF-A255-AD84465712DF}" srcOrd="0" destOrd="0" presId="urn:microsoft.com/office/officeart/2005/8/layout/orgChart1"/>
    <dgm:cxn modelId="{B70A210B-6442-4871-B509-C6BDF40871F9}" type="presParOf" srcId="{8EF96535-C054-4658-AD18-9ED35E8E1288}" destId="{1E679B2D-4CD4-4117-8217-AD73106D1AA5}" srcOrd="1" destOrd="0" presId="urn:microsoft.com/office/officeart/2005/8/layout/orgChart1"/>
    <dgm:cxn modelId="{E826F3E7-F233-4CEF-97B1-1AC3F2F786B1}" type="presParOf" srcId="{BA649673-35A1-45F0-9A29-BF6704613876}" destId="{97DB6657-7E27-411B-90A2-186CE69BF070}" srcOrd="1" destOrd="0" presId="urn:microsoft.com/office/officeart/2005/8/layout/orgChart1"/>
    <dgm:cxn modelId="{50DE1FFD-76E2-4A79-9651-774DC8010DA6}" type="presParOf" srcId="{BA649673-35A1-45F0-9A29-BF6704613876}" destId="{58BCF7B1-C278-4C26-8E01-1337C766F30F}" srcOrd="2" destOrd="0" presId="urn:microsoft.com/office/officeart/2005/8/layout/orgChart1"/>
    <dgm:cxn modelId="{A6CBDBDC-16C4-4D28-9E74-EAAD7714E344}" type="presParOf" srcId="{39465592-CE66-4E7A-B8A9-731FE2DA7E1F}" destId="{A7BD4972-0C18-4E53-B17F-D6CA5C3E0D3C}" srcOrd="12" destOrd="0" presId="urn:microsoft.com/office/officeart/2005/8/layout/orgChart1"/>
    <dgm:cxn modelId="{5BED5880-217F-4EBB-9A23-46820C5D13A2}" type="presParOf" srcId="{39465592-CE66-4E7A-B8A9-731FE2DA7E1F}" destId="{3ACC5BDE-D6EA-43B0-9759-A5CEDAF72D40}" srcOrd="13" destOrd="0" presId="urn:microsoft.com/office/officeart/2005/8/layout/orgChart1"/>
    <dgm:cxn modelId="{AB37C466-48B4-4292-A42F-A35F2819E3C0}" type="presParOf" srcId="{3ACC5BDE-D6EA-43B0-9759-A5CEDAF72D40}" destId="{39E83434-8757-4A34-A873-279B92F5B04C}" srcOrd="0" destOrd="0" presId="urn:microsoft.com/office/officeart/2005/8/layout/orgChart1"/>
    <dgm:cxn modelId="{7CF33630-858C-4C3B-B85C-2A2A9EBC923B}" type="presParOf" srcId="{39E83434-8757-4A34-A873-279B92F5B04C}" destId="{10F6206B-434D-4938-B489-5EA1E9951A73}" srcOrd="0" destOrd="0" presId="urn:microsoft.com/office/officeart/2005/8/layout/orgChart1"/>
    <dgm:cxn modelId="{5EB54F9F-30EF-44D4-ABD2-AC1ED6C9AC6C}" type="presParOf" srcId="{39E83434-8757-4A34-A873-279B92F5B04C}" destId="{F8CC7E9A-7F67-4FB4-A4E8-65A64E3A119C}" srcOrd="1" destOrd="0" presId="urn:microsoft.com/office/officeart/2005/8/layout/orgChart1"/>
    <dgm:cxn modelId="{9F684215-ADD6-4765-89EA-B407C82484A6}" type="presParOf" srcId="{3ACC5BDE-D6EA-43B0-9759-A5CEDAF72D40}" destId="{06C33532-DDC0-4506-A4CD-D78B57C271B0}" srcOrd="1" destOrd="0" presId="urn:microsoft.com/office/officeart/2005/8/layout/orgChart1"/>
    <dgm:cxn modelId="{A7638DC1-E8CF-450A-BAF9-2799E9BC7585}" type="presParOf" srcId="{3ACC5BDE-D6EA-43B0-9759-A5CEDAF72D40}" destId="{67A470D3-B5E3-4125-9D25-FD16FFF8714A}" srcOrd="2" destOrd="0" presId="urn:microsoft.com/office/officeart/2005/8/layout/orgChart1"/>
    <dgm:cxn modelId="{B1E39755-4586-4685-B9C8-75C62DA4C449}" type="presParOf" srcId="{39465592-CE66-4E7A-B8A9-731FE2DA7E1F}" destId="{EA4B45F5-4CFD-4B3E-B565-59E52A6A4D78}" srcOrd="14" destOrd="0" presId="urn:microsoft.com/office/officeart/2005/8/layout/orgChart1"/>
    <dgm:cxn modelId="{265415DF-E728-4E3E-A6FF-97E5FDFB964F}" type="presParOf" srcId="{39465592-CE66-4E7A-B8A9-731FE2DA7E1F}" destId="{D3D4DBB4-D6E8-449E-9D60-7454044C90C4}" srcOrd="15" destOrd="0" presId="urn:microsoft.com/office/officeart/2005/8/layout/orgChart1"/>
    <dgm:cxn modelId="{543CBB6D-E065-4E76-8FA2-2AE5D72FE82B}" type="presParOf" srcId="{D3D4DBB4-D6E8-449E-9D60-7454044C90C4}" destId="{B1A0B506-7E0D-4BAD-8F08-E898D90683C1}" srcOrd="0" destOrd="0" presId="urn:microsoft.com/office/officeart/2005/8/layout/orgChart1"/>
    <dgm:cxn modelId="{35DEEFC5-404E-4CFF-AD26-650C634CFCC0}" type="presParOf" srcId="{B1A0B506-7E0D-4BAD-8F08-E898D90683C1}" destId="{83AE6FBC-34C9-4A80-BE6F-247ECBE879B3}" srcOrd="0" destOrd="0" presId="urn:microsoft.com/office/officeart/2005/8/layout/orgChart1"/>
    <dgm:cxn modelId="{B695A261-5CFF-4FC5-9C91-44810FB64210}" type="presParOf" srcId="{B1A0B506-7E0D-4BAD-8F08-E898D90683C1}" destId="{B156E65A-EFB5-47E8-A716-65F303CA0670}" srcOrd="1" destOrd="0" presId="urn:microsoft.com/office/officeart/2005/8/layout/orgChart1"/>
    <dgm:cxn modelId="{8EE67E0A-EC89-482C-8681-94C521A20790}" type="presParOf" srcId="{D3D4DBB4-D6E8-449E-9D60-7454044C90C4}" destId="{63C7CFA1-05B9-446D-B183-7A5463D5E705}" srcOrd="1" destOrd="0" presId="urn:microsoft.com/office/officeart/2005/8/layout/orgChart1"/>
    <dgm:cxn modelId="{9402910D-48E4-422B-9EED-98DC56C3A390}" type="presParOf" srcId="{D3D4DBB4-D6E8-449E-9D60-7454044C90C4}" destId="{6BBCBBF2-6ABA-49CA-969D-FDC884D65DC1}" srcOrd="2" destOrd="0" presId="urn:microsoft.com/office/officeart/2005/8/layout/orgChart1"/>
    <dgm:cxn modelId="{99627572-428E-45F1-B249-A4D7692E7446}" type="presParOf" srcId="{3BA4EF91-3D5C-42F6-8347-E508AB962030}" destId="{9477AE07-E80E-4FD5-9634-CE5CD0D69E9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51A4C-0F8C-41D7-8FFC-2E7D129303E0}" type="doc">
      <dgm:prSet loTypeId="urn:microsoft.com/office/officeart/2005/8/layout/vList5" loCatId="list" qsTypeId="urn:microsoft.com/office/officeart/2005/8/quickstyle/simple2" qsCatId="simple" csTypeId="urn:microsoft.com/office/officeart/2005/8/colors/accent5_2" csCatId="accent5" phldr="1"/>
      <dgm:spPr/>
      <dgm:t>
        <a:bodyPr/>
        <a:lstStyle/>
        <a:p>
          <a:endParaRPr lang="en-US"/>
        </a:p>
      </dgm:t>
    </dgm:pt>
    <dgm:pt modelId="{7DB0561D-D9DE-4754-BBAE-A440B450853C}">
      <dgm:prSet custT="1"/>
      <dgm:spPr/>
      <dgm:t>
        <a:bodyPr/>
        <a:lstStyle/>
        <a:p>
          <a:r>
            <a:rPr lang="en-US" sz="1200" b="0" i="0" dirty="0">
              <a:latin typeface="Mylius Modern" panose="020B0504020202020204"/>
            </a:rPr>
            <a:t>Alex </a:t>
          </a:r>
          <a:r>
            <a:rPr lang="en-US" sz="1200" b="0" i="0" dirty="0" err="1">
              <a:latin typeface="Mylius Modern" panose="020B0504020202020204"/>
            </a:rPr>
            <a:t>Demenis</a:t>
          </a:r>
          <a:r>
            <a:rPr lang="en-US" sz="1200" b="0" i="0" dirty="0">
              <a:latin typeface="Mylius Modern" panose="020B0504020202020204"/>
            </a:rPr>
            <a:t> :  General Manager Finance</a:t>
          </a:r>
          <a:endParaRPr lang="en-US" sz="1200" dirty="0">
            <a:latin typeface="Mylius Modern" panose="020B0504020202020204"/>
          </a:endParaRPr>
        </a:p>
      </dgm:t>
    </dgm:pt>
    <dgm:pt modelId="{AD64EA64-009C-48E8-B51B-5F5F3FDF9D49}" type="parTrans" cxnId="{810ECA2C-6D18-4343-986E-B27B9C9FD265}">
      <dgm:prSet/>
      <dgm:spPr/>
      <dgm:t>
        <a:bodyPr/>
        <a:lstStyle/>
        <a:p>
          <a:endParaRPr lang="en-US" sz="1200"/>
        </a:p>
      </dgm:t>
    </dgm:pt>
    <dgm:pt modelId="{FEC03072-7BBA-4520-AF54-B0ACAF74A979}" type="sibTrans" cxnId="{810ECA2C-6D18-4343-986E-B27B9C9FD265}">
      <dgm:prSet/>
      <dgm:spPr/>
      <dgm:t>
        <a:bodyPr/>
        <a:lstStyle/>
        <a:p>
          <a:endParaRPr lang="en-US" sz="1200"/>
        </a:p>
      </dgm:t>
    </dgm:pt>
    <dgm:pt modelId="{C8A75A2A-19FB-48CC-BD1F-75E5265C02DC}">
      <dgm:prSet custT="1"/>
      <dgm:spPr/>
      <dgm:t>
        <a:bodyPr/>
        <a:lstStyle/>
        <a:p>
          <a:r>
            <a:rPr lang="en-US" sz="1200" b="0" i="0" dirty="0">
              <a:latin typeface="Mylius Modern" panose="020B0504020202020204"/>
            </a:rPr>
            <a:t>Simon Chan :  Finance Manager Public Health</a:t>
          </a:r>
          <a:endParaRPr lang="en-US" sz="1200" dirty="0">
            <a:latin typeface="Mylius Modern" panose="020B0504020202020204"/>
          </a:endParaRPr>
        </a:p>
      </dgm:t>
    </dgm:pt>
    <dgm:pt modelId="{15125EEF-2E5C-4DDF-ADB4-2828E416EFC5}" type="parTrans" cxnId="{FAD87287-9347-41FE-9463-781F52D494EB}">
      <dgm:prSet/>
      <dgm:spPr/>
      <dgm:t>
        <a:bodyPr/>
        <a:lstStyle/>
        <a:p>
          <a:endParaRPr lang="en-US" sz="1200"/>
        </a:p>
      </dgm:t>
    </dgm:pt>
    <dgm:pt modelId="{35F43A7D-6635-459C-9EAB-4216FBB02265}" type="sibTrans" cxnId="{FAD87287-9347-41FE-9463-781F52D494EB}">
      <dgm:prSet/>
      <dgm:spPr/>
      <dgm:t>
        <a:bodyPr/>
        <a:lstStyle/>
        <a:p>
          <a:endParaRPr lang="en-US" sz="1200"/>
        </a:p>
      </dgm:t>
    </dgm:pt>
    <dgm:pt modelId="{677B1976-F81E-476B-8749-BF29245A4E74}">
      <dgm:prSet custT="1"/>
      <dgm:spPr/>
      <dgm:t>
        <a:bodyPr/>
        <a:lstStyle/>
        <a:p>
          <a:r>
            <a:rPr lang="en-US" sz="1200" b="0" i="0" dirty="0">
              <a:latin typeface="Mylius Modern" panose="020B0504020202020204"/>
            </a:rPr>
            <a:t>Lynne Simpson :  Head of Group Procurement</a:t>
          </a:r>
          <a:endParaRPr lang="en-US" sz="1200" dirty="0">
            <a:latin typeface="Mylius Modern" panose="020B0504020202020204"/>
          </a:endParaRPr>
        </a:p>
      </dgm:t>
    </dgm:pt>
    <dgm:pt modelId="{03B8F35F-834F-4248-BAB8-0590FA354AAC}" type="parTrans" cxnId="{461AFDA2-F69F-43B2-A171-22064F6C5C74}">
      <dgm:prSet/>
      <dgm:spPr/>
      <dgm:t>
        <a:bodyPr/>
        <a:lstStyle/>
        <a:p>
          <a:endParaRPr lang="en-US" sz="1200"/>
        </a:p>
      </dgm:t>
    </dgm:pt>
    <dgm:pt modelId="{441126E6-8E7A-4D83-AE6F-B621B9F34AEC}" type="sibTrans" cxnId="{461AFDA2-F69F-43B2-A171-22064F6C5C74}">
      <dgm:prSet/>
      <dgm:spPr/>
      <dgm:t>
        <a:bodyPr/>
        <a:lstStyle/>
        <a:p>
          <a:endParaRPr lang="en-US" sz="1200"/>
        </a:p>
      </dgm:t>
    </dgm:pt>
    <dgm:pt modelId="{B5E73FE7-8E75-4BB0-BDDA-0D41042F6E67}">
      <dgm:prSet custT="1"/>
      <dgm:spPr/>
      <dgm:t>
        <a:bodyPr/>
        <a:lstStyle/>
        <a:p>
          <a:r>
            <a:rPr lang="en-US" sz="1200" b="0" i="0" dirty="0">
              <a:latin typeface="Mylius Modern" panose="020B0504020202020204"/>
            </a:rPr>
            <a:t>Karen Hastings :  National Health Information Manager</a:t>
          </a:r>
          <a:endParaRPr lang="en-US" sz="1200" dirty="0">
            <a:latin typeface="Mylius Modern" panose="020B0504020202020204"/>
          </a:endParaRPr>
        </a:p>
      </dgm:t>
    </dgm:pt>
    <dgm:pt modelId="{04F7A0B3-6B70-4FA1-83BF-AF4859EDB491}" type="parTrans" cxnId="{B318EC71-2F16-4C94-B9E6-644F68774C59}">
      <dgm:prSet/>
      <dgm:spPr/>
      <dgm:t>
        <a:bodyPr/>
        <a:lstStyle/>
        <a:p>
          <a:endParaRPr lang="en-US" sz="1200"/>
        </a:p>
      </dgm:t>
    </dgm:pt>
    <dgm:pt modelId="{6820D168-7BE3-4055-B667-26C463D73309}" type="sibTrans" cxnId="{B318EC71-2F16-4C94-B9E6-644F68774C59}">
      <dgm:prSet/>
      <dgm:spPr/>
      <dgm:t>
        <a:bodyPr/>
        <a:lstStyle/>
        <a:p>
          <a:endParaRPr lang="en-US" sz="1200"/>
        </a:p>
      </dgm:t>
    </dgm:pt>
    <dgm:pt modelId="{34FC5254-2107-4927-AC5F-702FA9570DEE}">
      <dgm:prSet custT="1"/>
      <dgm:spPr/>
      <dgm:t>
        <a:bodyPr/>
        <a:lstStyle/>
        <a:p>
          <a:r>
            <a:rPr lang="en-US" sz="1200" b="0" i="0" dirty="0">
              <a:latin typeface="Mylius Modern" panose="020B0504020202020204"/>
            </a:rPr>
            <a:t>Bev Berkley :  National Billing Manager</a:t>
          </a:r>
          <a:endParaRPr lang="en-US" sz="1200" dirty="0">
            <a:latin typeface="Mylius Modern" panose="020B0504020202020204"/>
          </a:endParaRPr>
        </a:p>
      </dgm:t>
    </dgm:pt>
    <dgm:pt modelId="{E6CD3632-852A-4139-9480-6069637E3B99}" type="parTrans" cxnId="{4DE100FB-ABA6-4969-9677-4801DA68197D}">
      <dgm:prSet/>
      <dgm:spPr/>
      <dgm:t>
        <a:bodyPr/>
        <a:lstStyle/>
        <a:p>
          <a:endParaRPr lang="en-US" sz="1200"/>
        </a:p>
      </dgm:t>
    </dgm:pt>
    <dgm:pt modelId="{B6EBDAF1-5409-4F28-BC40-8262B8DD9116}" type="sibTrans" cxnId="{4DE100FB-ABA6-4969-9677-4801DA68197D}">
      <dgm:prSet/>
      <dgm:spPr/>
      <dgm:t>
        <a:bodyPr/>
        <a:lstStyle/>
        <a:p>
          <a:endParaRPr lang="en-US" sz="1200"/>
        </a:p>
      </dgm:t>
    </dgm:pt>
    <dgm:pt modelId="{EF905A14-EB36-4BD4-B4C4-E0FA98B0F26E}">
      <dgm:prSet custT="1"/>
      <dgm:spPr/>
      <dgm:t>
        <a:bodyPr/>
        <a:lstStyle/>
        <a:p>
          <a:r>
            <a:rPr lang="en-US" sz="1200" b="0" i="0" dirty="0">
              <a:latin typeface="Mylius Modern" panose="020B0504020202020204"/>
            </a:rPr>
            <a:t>Devinder Jain :  National Payroll Manager</a:t>
          </a:r>
          <a:endParaRPr lang="en-US" sz="1200" dirty="0">
            <a:latin typeface="Mylius Modern" panose="020B0504020202020204"/>
          </a:endParaRPr>
        </a:p>
      </dgm:t>
    </dgm:pt>
    <dgm:pt modelId="{2F713787-10DA-4315-A756-C3B783AC8873}" type="parTrans" cxnId="{2CDA26DD-5EE7-4FB9-A225-FE43916574F1}">
      <dgm:prSet/>
      <dgm:spPr/>
      <dgm:t>
        <a:bodyPr/>
        <a:lstStyle/>
        <a:p>
          <a:endParaRPr lang="en-US" sz="1200"/>
        </a:p>
      </dgm:t>
    </dgm:pt>
    <dgm:pt modelId="{B9AFD07C-9412-4DDD-AF6A-05DB65B84523}" type="sibTrans" cxnId="{2CDA26DD-5EE7-4FB9-A225-FE43916574F1}">
      <dgm:prSet/>
      <dgm:spPr/>
      <dgm:t>
        <a:bodyPr/>
        <a:lstStyle/>
        <a:p>
          <a:endParaRPr lang="en-US" sz="1200"/>
        </a:p>
      </dgm:t>
    </dgm:pt>
    <dgm:pt modelId="{A674BA37-BB6C-459E-8067-3F7FF91CCE34}">
      <dgm:prSet custT="1"/>
      <dgm:spPr/>
      <dgm:t>
        <a:bodyPr/>
        <a:lstStyle/>
        <a:p>
          <a:r>
            <a:rPr lang="en-US" sz="1200" b="0" i="0" dirty="0">
              <a:latin typeface="Mylius Modern" panose="020B0504020202020204"/>
            </a:rPr>
            <a:t>Sarah </a:t>
          </a:r>
          <a:r>
            <a:rPr lang="en-US" sz="1200" b="0" i="0" dirty="0" err="1">
              <a:latin typeface="Mylius Modern" panose="020B0504020202020204"/>
            </a:rPr>
            <a:t>Vandervoort</a:t>
          </a:r>
          <a:r>
            <a:rPr lang="en-US" sz="1200" b="0" i="0" dirty="0">
              <a:latin typeface="Mylius Modern" panose="020B0504020202020204"/>
            </a:rPr>
            <a:t> :  National People Advisor</a:t>
          </a:r>
          <a:endParaRPr lang="en-US" sz="1200" dirty="0">
            <a:latin typeface="Mylius Modern" panose="020B0504020202020204"/>
          </a:endParaRPr>
        </a:p>
      </dgm:t>
    </dgm:pt>
    <dgm:pt modelId="{759EF738-5BC9-4D6B-9708-BCBEB4B86051}" type="parTrans" cxnId="{04314481-398D-4D38-905A-79138E9E597B}">
      <dgm:prSet/>
      <dgm:spPr/>
      <dgm:t>
        <a:bodyPr/>
        <a:lstStyle/>
        <a:p>
          <a:endParaRPr lang="en-US" sz="1200"/>
        </a:p>
      </dgm:t>
    </dgm:pt>
    <dgm:pt modelId="{4FD41D7C-1406-48E4-9294-CB2105AA9945}" type="sibTrans" cxnId="{04314481-398D-4D38-905A-79138E9E597B}">
      <dgm:prSet/>
      <dgm:spPr/>
      <dgm:t>
        <a:bodyPr/>
        <a:lstStyle/>
        <a:p>
          <a:endParaRPr lang="en-US" sz="1200"/>
        </a:p>
      </dgm:t>
    </dgm:pt>
    <dgm:pt modelId="{0C8B266A-7549-4173-A410-A023B0F76530}">
      <dgm:prSet custT="1"/>
      <dgm:spPr/>
      <dgm:t>
        <a:bodyPr/>
        <a:lstStyle/>
        <a:p>
          <a:r>
            <a:rPr lang="en-US" sz="1200" b="0" i="0" dirty="0">
              <a:latin typeface="Mylius Modern" panose="020B0504020202020204"/>
            </a:rPr>
            <a:t>Di Nicholson :  National Quality Manager</a:t>
          </a:r>
          <a:endParaRPr lang="en-US" sz="1200" dirty="0">
            <a:latin typeface="Mylius Modern" panose="020B0504020202020204"/>
          </a:endParaRPr>
        </a:p>
      </dgm:t>
    </dgm:pt>
    <dgm:pt modelId="{C6E3ED05-3DEF-4C51-8C4D-34767F0F536E}" type="parTrans" cxnId="{C34226BC-AF9F-4D47-B1C5-7802A04BE1AE}">
      <dgm:prSet/>
      <dgm:spPr/>
      <dgm:t>
        <a:bodyPr/>
        <a:lstStyle/>
        <a:p>
          <a:endParaRPr lang="en-US" sz="1200"/>
        </a:p>
      </dgm:t>
    </dgm:pt>
    <dgm:pt modelId="{9A01C04B-3B30-42BE-861A-9F57E14AC2E8}" type="sibTrans" cxnId="{C34226BC-AF9F-4D47-B1C5-7802A04BE1AE}">
      <dgm:prSet/>
      <dgm:spPr/>
      <dgm:t>
        <a:bodyPr/>
        <a:lstStyle/>
        <a:p>
          <a:endParaRPr lang="en-US" sz="1200"/>
        </a:p>
      </dgm:t>
    </dgm:pt>
    <dgm:pt modelId="{A28D0242-FE84-4720-829E-4A4A0876A632}">
      <dgm:prSet custT="1"/>
      <dgm:spPr/>
      <dgm:t>
        <a:bodyPr/>
        <a:lstStyle/>
        <a:p>
          <a:r>
            <a:rPr lang="en-US" sz="1200" b="0" i="0" dirty="0">
              <a:latin typeface="Mylius Modern" panose="020B0504020202020204"/>
            </a:rPr>
            <a:t>Benjamin </a:t>
          </a:r>
          <a:r>
            <a:rPr lang="en-US" sz="1200" b="0" i="0" dirty="0" err="1">
              <a:latin typeface="Mylius Modern" panose="020B0504020202020204"/>
            </a:rPr>
            <a:t>Mastronardi</a:t>
          </a:r>
          <a:r>
            <a:rPr lang="en-US" sz="1200" b="0" i="0" dirty="0">
              <a:latin typeface="Mylius Modern" panose="020B0504020202020204"/>
            </a:rPr>
            <a:t> :  National Quality Systems Manager</a:t>
          </a:r>
          <a:endParaRPr lang="en-US" sz="1200" dirty="0">
            <a:latin typeface="Mylius Modern" panose="020B0504020202020204"/>
          </a:endParaRPr>
        </a:p>
      </dgm:t>
    </dgm:pt>
    <dgm:pt modelId="{65EDFC03-D566-4D9B-B119-25F6B0BBFCA8}" type="parTrans" cxnId="{0617229A-1D64-40B0-BF67-8C3CB9354AB7}">
      <dgm:prSet/>
      <dgm:spPr/>
      <dgm:t>
        <a:bodyPr/>
        <a:lstStyle/>
        <a:p>
          <a:endParaRPr lang="en-US" sz="1200"/>
        </a:p>
      </dgm:t>
    </dgm:pt>
    <dgm:pt modelId="{24F82C87-7DDE-4C92-9171-FF375A22A360}" type="sibTrans" cxnId="{0617229A-1D64-40B0-BF67-8C3CB9354AB7}">
      <dgm:prSet/>
      <dgm:spPr/>
      <dgm:t>
        <a:bodyPr/>
        <a:lstStyle/>
        <a:p>
          <a:endParaRPr lang="en-US" sz="1200"/>
        </a:p>
      </dgm:t>
    </dgm:pt>
    <dgm:pt modelId="{CD2F6A45-17B3-47EF-8C16-AD8F8AB254B1}">
      <dgm:prSet custT="1"/>
      <dgm:spPr/>
      <dgm:t>
        <a:bodyPr/>
        <a:lstStyle/>
        <a:p>
          <a:r>
            <a:rPr lang="en-US" sz="1200" b="0" i="0" dirty="0">
              <a:latin typeface="Mylius Modern" panose="020B0504020202020204"/>
            </a:rPr>
            <a:t>Alana Perry :  National Contracts &amp; Analytics Manager</a:t>
          </a:r>
          <a:endParaRPr lang="en-US" sz="1200" dirty="0">
            <a:latin typeface="Mylius Modern" panose="020B0504020202020204"/>
          </a:endParaRPr>
        </a:p>
      </dgm:t>
    </dgm:pt>
    <dgm:pt modelId="{0B07BDE0-C0E9-4E52-A7D2-57B0C4276ED7}" type="parTrans" cxnId="{6FF9E8F5-B84B-494A-8800-29D83EF312FE}">
      <dgm:prSet/>
      <dgm:spPr/>
      <dgm:t>
        <a:bodyPr/>
        <a:lstStyle/>
        <a:p>
          <a:endParaRPr lang="en-US" sz="1200"/>
        </a:p>
      </dgm:t>
    </dgm:pt>
    <dgm:pt modelId="{56DCB9E3-AB18-4C30-ACB7-26D134B9E3D0}" type="sibTrans" cxnId="{6FF9E8F5-B84B-494A-8800-29D83EF312FE}">
      <dgm:prSet/>
      <dgm:spPr/>
      <dgm:t>
        <a:bodyPr/>
        <a:lstStyle/>
        <a:p>
          <a:endParaRPr lang="en-US" sz="1200"/>
        </a:p>
      </dgm:t>
    </dgm:pt>
    <dgm:pt modelId="{33EA5DB7-AA46-4695-A8D8-EBAAFA0C38BB}">
      <dgm:prSet custT="1"/>
      <dgm:spPr/>
      <dgm:t>
        <a:bodyPr/>
        <a:lstStyle/>
        <a:p>
          <a:r>
            <a:rPr lang="en-US" sz="1200" b="0" i="0" dirty="0">
              <a:latin typeface="Mylius Modern" panose="020B0504020202020204"/>
            </a:rPr>
            <a:t>Elise </a:t>
          </a:r>
          <a:r>
            <a:rPr lang="en-US" sz="1200" b="0" i="0" dirty="0" err="1">
              <a:latin typeface="Mylius Modern" panose="020B0504020202020204"/>
            </a:rPr>
            <a:t>Andrusiow</a:t>
          </a:r>
          <a:r>
            <a:rPr lang="en-US" sz="1200" b="0" i="0" dirty="0">
              <a:latin typeface="Mylius Modern" panose="020B0504020202020204"/>
            </a:rPr>
            <a:t> :  National </a:t>
          </a:r>
          <a:r>
            <a:rPr lang="en-US" sz="1200" b="0" i="0" dirty="0" err="1">
              <a:latin typeface="Mylius Modern" panose="020B0504020202020204"/>
            </a:rPr>
            <a:t>WebPAS</a:t>
          </a:r>
          <a:r>
            <a:rPr lang="en-US" sz="1200" b="0" i="0" dirty="0">
              <a:latin typeface="Mylius Modern" panose="020B0504020202020204"/>
            </a:rPr>
            <a:t> Manager</a:t>
          </a:r>
          <a:endParaRPr lang="en-US" sz="1200" dirty="0">
            <a:latin typeface="Mylius Modern" panose="020B0504020202020204"/>
          </a:endParaRPr>
        </a:p>
      </dgm:t>
    </dgm:pt>
    <dgm:pt modelId="{BA8B1612-03A5-48CD-BD96-5885B9B19598}" type="parTrans" cxnId="{15083E9F-8FC1-42F7-9789-122113EE25E8}">
      <dgm:prSet/>
      <dgm:spPr/>
      <dgm:t>
        <a:bodyPr/>
        <a:lstStyle/>
        <a:p>
          <a:endParaRPr lang="en-US" sz="1200"/>
        </a:p>
      </dgm:t>
    </dgm:pt>
    <dgm:pt modelId="{410EDA9E-22DB-490D-B325-C09EC812C7B8}" type="sibTrans" cxnId="{15083E9F-8FC1-42F7-9789-122113EE25E8}">
      <dgm:prSet/>
      <dgm:spPr/>
      <dgm:t>
        <a:bodyPr/>
        <a:lstStyle/>
        <a:p>
          <a:endParaRPr lang="en-US" sz="1200"/>
        </a:p>
      </dgm:t>
    </dgm:pt>
    <dgm:pt modelId="{70ACC704-2472-41A9-A8DE-A2F3B1DBF508}">
      <dgm:prSet custT="1"/>
      <dgm:spPr/>
      <dgm:t>
        <a:bodyPr/>
        <a:lstStyle/>
        <a:p>
          <a:r>
            <a:rPr lang="en-US" sz="1200" b="0" i="0" dirty="0">
              <a:latin typeface="Mylius Modern" panose="020B0504020202020204"/>
            </a:rPr>
            <a:t>Greg Campbell :  National Manager :  Development and Construction</a:t>
          </a:r>
          <a:endParaRPr lang="en-US" sz="1200" dirty="0">
            <a:latin typeface="Mylius Modern" panose="020B0504020202020204"/>
          </a:endParaRPr>
        </a:p>
      </dgm:t>
    </dgm:pt>
    <dgm:pt modelId="{7BEF3A0E-F847-4FA6-93EB-5947B00611B4}" type="parTrans" cxnId="{4C7A2C0A-2063-49AA-B4A6-3DF76E8F50D9}">
      <dgm:prSet/>
      <dgm:spPr/>
      <dgm:t>
        <a:bodyPr/>
        <a:lstStyle/>
        <a:p>
          <a:endParaRPr lang="en-US" sz="1200"/>
        </a:p>
      </dgm:t>
    </dgm:pt>
    <dgm:pt modelId="{A82BC1F6-A3A9-43CB-8D1D-A6640DE8C5B6}" type="sibTrans" cxnId="{4C7A2C0A-2063-49AA-B4A6-3DF76E8F50D9}">
      <dgm:prSet/>
      <dgm:spPr/>
      <dgm:t>
        <a:bodyPr/>
        <a:lstStyle/>
        <a:p>
          <a:endParaRPr lang="en-US" sz="1200"/>
        </a:p>
      </dgm:t>
    </dgm:pt>
    <dgm:pt modelId="{591BD383-8C54-4234-AB02-B8C04CD44614}">
      <dgm:prSet custT="1"/>
      <dgm:spPr/>
      <dgm:t>
        <a:bodyPr/>
        <a:lstStyle/>
        <a:p>
          <a:r>
            <a:rPr lang="en-US" sz="1200" b="0" i="0" dirty="0">
              <a:latin typeface="Mylius Modern" panose="020B0504020202020204"/>
            </a:rPr>
            <a:t>Jason Lees :  National Facilities Manager</a:t>
          </a:r>
          <a:endParaRPr lang="en-US" sz="1200" dirty="0">
            <a:latin typeface="Mylius Modern" panose="020B0504020202020204"/>
          </a:endParaRPr>
        </a:p>
      </dgm:t>
    </dgm:pt>
    <dgm:pt modelId="{3537AD62-5DD9-4B85-B69E-B647F642C67F}" type="parTrans" cxnId="{65B5AC43-E5A1-43A2-AC8F-9A2B52858D39}">
      <dgm:prSet/>
      <dgm:spPr/>
      <dgm:t>
        <a:bodyPr/>
        <a:lstStyle/>
        <a:p>
          <a:endParaRPr lang="en-US" sz="1200"/>
        </a:p>
      </dgm:t>
    </dgm:pt>
    <dgm:pt modelId="{0847E512-2585-42A8-961E-EAB5F44E48E1}" type="sibTrans" cxnId="{65B5AC43-E5A1-43A2-AC8F-9A2B52858D39}">
      <dgm:prSet/>
      <dgm:spPr/>
      <dgm:t>
        <a:bodyPr/>
        <a:lstStyle/>
        <a:p>
          <a:endParaRPr lang="en-US" sz="1200"/>
        </a:p>
      </dgm:t>
    </dgm:pt>
    <dgm:pt modelId="{10BCBDCE-819C-4387-9BC2-59B64D51E4FE}">
      <dgm:prSet custT="1"/>
      <dgm:spPr/>
      <dgm:t>
        <a:bodyPr/>
        <a:lstStyle/>
        <a:p>
          <a:r>
            <a:rPr lang="en-US" sz="1200" b="0" i="0" dirty="0">
              <a:latin typeface="Mylius Modern" panose="020B0504020202020204"/>
            </a:rPr>
            <a:t>Brianna Pike :  Commercial Manager</a:t>
          </a:r>
          <a:endParaRPr lang="en-US" sz="1200" dirty="0">
            <a:latin typeface="Mylius Modern" panose="020B0504020202020204"/>
          </a:endParaRPr>
        </a:p>
      </dgm:t>
    </dgm:pt>
    <dgm:pt modelId="{C254ABFB-68CF-43BD-9017-6CDBB26A1BC0}" type="parTrans" cxnId="{3793992E-F9C8-44D5-AFD7-094AE1F72575}">
      <dgm:prSet/>
      <dgm:spPr/>
      <dgm:t>
        <a:bodyPr/>
        <a:lstStyle/>
        <a:p>
          <a:endParaRPr lang="en-US" sz="1200"/>
        </a:p>
      </dgm:t>
    </dgm:pt>
    <dgm:pt modelId="{26873A68-DFE8-40AE-84F1-49968255752E}" type="sibTrans" cxnId="{3793992E-F9C8-44D5-AFD7-094AE1F72575}">
      <dgm:prSet/>
      <dgm:spPr/>
      <dgm:t>
        <a:bodyPr/>
        <a:lstStyle/>
        <a:p>
          <a:endParaRPr lang="en-US" sz="1200"/>
        </a:p>
      </dgm:t>
    </dgm:pt>
    <dgm:pt modelId="{223EA512-3A03-415C-9257-3F9658F44F96}" type="pres">
      <dgm:prSet presAssocID="{C1751A4C-0F8C-41D7-8FFC-2E7D129303E0}" presName="Name0" presStyleCnt="0">
        <dgm:presLayoutVars>
          <dgm:dir/>
          <dgm:animLvl val="lvl"/>
          <dgm:resizeHandles val="exact"/>
        </dgm:presLayoutVars>
      </dgm:prSet>
      <dgm:spPr/>
    </dgm:pt>
    <dgm:pt modelId="{A5A7A543-A8BB-46DC-9F78-C5E77FBF068D}" type="pres">
      <dgm:prSet presAssocID="{7DB0561D-D9DE-4754-BBAE-A440B450853C}" presName="linNode" presStyleCnt="0"/>
      <dgm:spPr/>
    </dgm:pt>
    <dgm:pt modelId="{1C116725-2EC5-48C7-A24F-E2FD73FF5D73}" type="pres">
      <dgm:prSet presAssocID="{7DB0561D-D9DE-4754-BBAE-A440B450853C}" presName="parentText" presStyleLbl="node1" presStyleIdx="0" presStyleCnt="14" custScaleY="90909">
        <dgm:presLayoutVars>
          <dgm:chMax val="1"/>
          <dgm:bulletEnabled val="1"/>
        </dgm:presLayoutVars>
      </dgm:prSet>
      <dgm:spPr/>
    </dgm:pt>
    <dgm:pt modelId="{E57BDCD4-83FF-40E2-9C58-860DB214D84E}" type="pres">
      <dgm:prSet presAssocID="{FEC03072-7BBA-4520-AF54-B0ACAF74A979}" presName="sp" presStyleCnt="0"/>
      <dgm:spPr/>
    </dgm:pt>
    <dgm:pt modelId="{F0D4A921-D644-4D38-BD29-3D8B66F86D67}" type="pres">
      <dgm:prSet presAssocID="{C8A75A2A-19FB-48CC-BD1F-75E5265C02DC}" presName="linNode" presStyleCnt="0"/>
      <dgm:spPr/>
    </dgm:pt>
    <dgm:pt modelId="{055C50F2-7644-4498-A31B-DB0E373AA560}" type="pres">
      <dgm:prSet presAssocID="{C8A75A2A-19FB-48CC-BD1F-75E5265C02DC}" presName="parentText" presStyleLbl="node1" presStyleIdx="1" presStyleCnt="14">
        <dgm:presLayoutVars>
          <dgm:chMax val="1"/>
          <dgm:bulletEnabled val="1"/>
        </dgm:presLayoutVars>
      </dgm:prSet>
      <dgm:spPr/>
    </dgm:pt>
    <dgm:pt modelId="{D1139E3C-18B7-4CB8-BAFB-F51538F8DFB8}" type="pres">
      <dgm:prSet presAssocID="{35F43A7D-6635-459C-9EAB-4216FBB02265}" presName="sp" presStyleCnt="0"/>
      <dgm:spPr/>
    </dgm:pt>
    <dgm:pt modelId="{B382ED8C-1D1A-4D5D-9FC0-8BBE41C2B6C9}" type="pres">
      <dgm:prSet presAssocID="{677B1976-F81E-476B-8749-BF29245A4E74}" presName="linNode" presStyleCnt="0"/>
      <dgm:spPr/>
    </dgm:pt>
    <dgm:pt modelId="{B39E567B-F43E-45BA-9173-93F73B6296B5}" type="pres">
      <dgm:prSet presAssocID="{677B1976-F81E-476B-8749-BF29245A4E74}" presName="parentText" presStyleLbl="node1" presStyleIdx="2" presStyleCnt="14">
        <dgm:presLayoutVars>
          <dgm:chMax val="1"/>
          <dgm:bulletEnabled val="1"/>
        </dgm:presLayoutVars>
      </dgm:prSet>
      <dgm:spPr/>
    </dgm:pt>
    <dgm:pt modelId="{3B3D0D24-7E57-4DE3-A7C9-09CCE52E4926}" type="pres">
      <dgm:prSet presAssocID="{441126E6-8E7A-4D83-AE6F-B621B9F34AEC}" presName="sp" presStyleCnt="0"/>
      <dgm:spPr/>
    </dgm:pt>
    <dgm:pt modelId="{201E9533-FE31-4932-B912-195F730D82AE}" type="pres">
      <dgm:prSet presAssocID="{B5E73FE7-8E75-4BB0-BDDA-0D41042F6E67}" presName="linNode" presStyleCnt="0"/>
      <dgm:spPr/>
    </dgm:pt>
    <dgm:pt modelId="{72948AEE-FDFB-49F5-A4D5-81B1CC396CB6}" type="pres">
      <dgm:prSet presAssocID="{B5E73FE7-8E75-4BB0-BDDA-0D41042F6E67}" presName="parentText" presStyleLbl="node1" presStyleIdx="3" presStyleCnt="14">
        <dgm:presLayoutVars>
          <dgm:chMax val="1"/>
          <dgm:bulletEnabled val="1"/>
        </dgm:presLayoutVars>
      </dgm:prSet>
      <dgm:spPr/>
    </dgm:pt>
    <dgm:pt modelId="{71BFFCCA-19FB-4DCF-B275-D25F3A9D7B34}" type="pres">
      <dgm:prSet presAssocID="{6820D168-7BE3-4055-B667-26C463D73309}" presName="sp" presStyleCnt="0"/>
      <dgm:spPr/>
    </dgm:pt>
    <dgm:pt modelId="{4A831FC9-4F72-4574-AA38-5B6043F27304}" type="pres">
      <dgm:prSet presAssocID="{34FC5254-2107-4927-AC5F-702FA9570DEE}" presName="linNode" presStyleCnt="0"/>
      <dgm:spPr/>
    </dgm:pt>
    <dgm:pt modelId="{001CB3C0-D893-49AD-A322-5EF768FEBFC6}" type="pres">
      <dgm:prSet presAssocID="{34FC5254-2107-4927-AC5F-702FA9570DEE}" presName="parentText" presStyleLbl="node1" presStyleIdx="4" presStyleCnt="14">
        <dgm:presLayoutVars>
          <dgm:chMax val="1"/>
          <dgm:bulletEnabled val="1"/>
        </dgm:presLayoutVars>
      </dgm:prSet>
      <dgm:spPr/>
    </dgm:pt>
    <dgm:pt modelId="{4E6F7E52-A769-458C-998F-0194A9FBC8B9}" type="pres">
      <dgm:prSet presAssocID="{B6EBDAF1-5409-4F28-BC40-8262B8DD9116}" presName="sp" presStyleCnt="0"/>
      <dgm:spPr/>
    </dgm:pt>
    <dgm:pt modelId="{6AAB5AA4-C27A-4345-B85A-BDB8AADD1D30}" type="pres">
      <dgm:prSet presAssocID="{EF905A14-EB36-4BD4-B4C4-E0FA98B0F26E}" presName="linNode" presStyleCnt="0"/>
      <dgm:spPr/>
    </dgm:pt>
    <dgm:pt modelId="{A00E11F5-CB84-4A02-AFE1-DDCDBDAE3F30}" type="pres">
      <dgm:prSet presAssocID="{EF905A14-EB36-4BD4-B4C4-E0FA98B0F26E}" presName="parentText" presStyleLbl="node1" presStyleIdx="5" presStyleCnt="14">
        <dgm:presLayoutVars>
          <dgm:chMax val="1"/>
          <dgm:bulletEnabled val="1"/>
        </dgm:presLayoutVars>
      </dgm:prSet>
      <dgm:spPr/>
    </dgm:pt>
    <dgm:pt modelId="{A0C9D4D1-7638-4A69-9187-11B1F0B97451}" type="pres">
      <dgm:prSet presAssocID="{B9AFD07C-9412-4DDD-AF6A-05DB65B84523}" presName="sp" presStyleCnt="0"/>
      <dgm:spPr/>
    </dgm:pt>
    <dgm:pt modelId="{7DF03BF0-ED65-47D3-BBD3-B67BBC05C53D}" type="pres">
      <dgm:prSet presAssocID="{A674BA37-BB6C-459E-8067-3F7FF91CCE34}" presName="linNode" presStyleCnt="0"/>
      <dgm:spPr/>
    </dgm:pt>
    <dgm:pt modelId="{09AF6EDC-AE21-4592-8EF9-5A1466444E1D}" type="pres">
      <dgm:prSet presAssocID="{A674BA37-BB6C-459E-8067-3F7FF91CCE34}" presName="parentText" presStyleLbl="node1" presStyleIdx="6" presStyleCnt="14">
        <dgm:presLayoutVars>
          <dgm:chMax val="1"/>
          <dgm:bulletEnabled val="1"/>
        </dgm:presLayoutVars>
      </dgm:prSet>
      <dgm:spPr/>
    </dgm:pt>
    <dgm:pt modelId="{C17C4120-3DF6-4026-943D-CFF0F8A11D0C}" type="pres">
      <dgm:prSet presAssocID="{4FD41D7C-1406-48E4-9294-CB2105AA9945}" presName="sp" presStyleCnt="0"/>
      <dgm:spPr/>
    </dgm:pt>
    <dgm:pt modelId="{16E95642-CB22-4D50-9994-65C0B89E461E}" type="pres">
      <dgm:prSet presAssocID="{0C8B266A-7549-4173-A410-A023B0F76530}" presName="linNode" presStyleCnt="0"/>
      <dgm:spPr/>
    </dgm:pt>
    <dgm:pt modelId="{7C27CA4E-94A5-4E0A-B329-7EB4846E242C}" type="pres">
      <dgm:prSet presAssocID="{0C8B266A-7549-4173-A410-A023B0F76530}" presName="parentText" presStyleLbl="node1" presStyleIdx="7" presStyleCnt="14">
        <dgm:presLayoutVars>
          <dgm:chMax val="1"/>
          <dgm:bulletEnabled val="1"/>
        </dgm:presLayoutVars>
      </dgm:prSet>
      <dgm:spPr/>
    </dgm:pt>
    <dgm:pt modelId="{9E156A77-A65A-4B02-804B-C794F0A441E8}" type="pres">
      <dgm:prSet presAssocID="{9A01C04B-3B30-42BE-861A-9F57E14AC2E8}" presName="sp" presStyleCnt="0"/>
      <dgm:spPr/>
    </dgm:pt>
    <dgm:pt modelId="{A5EECD36-B9B4-42DC-96C5-0316EC0AD388}" type="pres">
      <dgm:prSet presAssocID="{A28D0242-FE84-4720-829E-4A4A0876A632}" presName="linNode" presStyleCnt="0"/>
      <dgm:spPr/>
    </dgm:pt>
    <dgm:pt modelId="{BF3F14F5-A1DB-4E95-812F-FB28EE2A0340}" type="pres">
      <dgm:prSet presAssocID="{A28D0242-FE84-4720-829E-4A4A0876A632}" presName="parentText" presStyleLbl="node1" presStyleIdx="8" presStyleCnt="14">
        <dgm:presLayoutVars>
          <dgm:chMax val="1"/>
          <dgm:bulletEnabled val="1"/>
        </dgm:presLayoutVars>
      </dgm:prSet>
      <dgm:spPr/>
    </dgm:pt>
    <dgm:pt modelId="{DCE42E78-14AA-4FD4-B6C9-4D9411C1B9E8}" type="pres">
      <dgm:prSet presAssocID="{24F82C87-7DDE-4C92-9171-FF375A22A360}" presName="sp" presStyleCnt="0"/>
      <dgm:spPr/>
    </dgm:pt>
    <dgm:pt modelId="{FD719131-B09C-41D4-9B41-D45AAF2EDC62}" type="pres">
      <dgm:prSet presAssocID="{CD2F6A45-17B3-47EF-8C16-AD8F8AB254B1}" presName="linNode" presStyleCnt="0"/>
      <dgm:spPr/>
    </dgm:pt>
    <dgm:pt modelId="{E9CB6102-5719-4198-AB96-6C050A1D0485}" type="pres">
      <dgm:prSet presAssocID="{CD2F6A45-17B3-47EF-8C16-AD8F8AB254B1}" presName="parentText" presStyleLbl="node1" presStyleIdx="9" presStyleCnt="14">
        <dgm:presLayoutVars>
          <dgm:chMax val="1"/>
          <dgm:bulletEnabled val="1"/>
        </dgm:presLayoutVars>
      </dgm:prSet>
      <dgm:spPr/>
    </dgm:pt>
    <dgm:pt modelId="{01A3078F-D884-40A5-97F1-A3A43E483326}" type="pres">
      <dgm:prSet presAssocID="{56DCB9E3-AB18-4C30-ACB7-26D134B9E3D0}" presName="sp" presStyleCnt="0"/>
      <dgm:spPr/>
    </dgm:pt>
    <dgm:pt modelId="{F36A525D-3628-4700-A449-8F8CF1D46289}" type="pres">
      <dgm:prSet presAssocID="{33EA5DB7-AA46-4695-A8D8-EBAAFA0C38BB}" presName="linNode" presStyleCnt="0"/>
      <dgm:spPr/>
    </dgm:pt>
    <dgm:pt modelId="{469AAB95-D87B-402C-B0CA-20C883CE15F1}" type="pres">
      <dgm:prSet presAssocID="{33EA5DB7-AA46-4695-A8D8-EBAAFA0C38BB}" presName="parentText" presStyleLbl="node1" presStyleIdx="10" presStyleCnt="14">
        <dgm:presLayoutVars>
          <dgm:chMax val="1"/>
          <dgm:bulletEnabled val="1"/>
        </dgm:presLayoutVars>
      </dgm:prSet>
      <dgm:spPr/>
    </dgm:pt>
    <dgm:pt modelId="{1DE47E2A-2CA3-46E9-9EEB-E8B28A1A7080}" type="pres">
      <dgm:prSet presAssocID="{410EDA9E-22DB-490D-B325-C09EC812C7B8}" presName="sp" presStyleCnt="0"/>
      <dgm:spPr/>
    </dgm:pt>
    <dgm:pt modelId="{55616521-7542-4444-A1FB-ADF1426FDFD8}" type="pres">
      <dgm:prSet presAssocID="{70ACC704-2472-41A9-A8DE-A2F3B1DBF508}" presName="linNode" presStyleCnt="0"/>
      <dgm:spPr/>
    </dgm:pt>
    <dgm:pt modelId="{5821ED96-3DA4-4079-B0E3-C824330233BE}" type="pres">
      <dgm:prSet presAssocID="{70ACC704-2472-41A9-A8DE-A2F3B1DBF508}" presName="parentText" presStyleLbl="node1" presStyleIdx="11" presStyleCnt="14">
        <dgm:presLayoutVars>
          <dgm:chMax val="1"/>
          <dgm:bulletEnabled val="1"/>
        </dgm:presLayoutVars>
      </dgm:prSet>
      <dgm:spPr/>
    </dgm:pt>
    <dgm:pt modelId="{FF2C6963-E468-4214-A12D-11C7699B4C07}" type="pres">
      <dgm:prSet presAssocID="{A82BC1F6-A3A9-43CB-8D1D-A6640DE8C5B6}" presName="sp" presStyleCnt="0"/>
      <dgm:spPr/>
    </dgm:pt>
    <dgm:pt modelId="{ED6BBC28-ABEB-4864-9052-154A7B83372B}" type="pres">
      <dgm:prSet presAssocID="{591BD383-8C54-4234-AB02-B8C04CD44614}" presName="linNode" presStyleCnt="0"/>
      <dgm:spPr/>
    </dgm:pt>
    <dgm:pt modelId="{ECC09C22-07D2-4E1C-8E7D-3F22D8075C51}" type="pres">
      <dgm:prSet presAssocID="{591BD383-8C54-4234-AB02-B8C04CD44614}" presName="parentText" presStyleLbl="node1" presStyleIdx="12" presStyleCnt="14">
        <dgm:presLayoutVars>
          <dgm:chMax val="1"/>
          <dgm:bulletEnabled val="1"/>
        </dgm:presLayoutVars>
      </dgm:prSet>
      <dgm:spPr/>
    </dgm:pt>
    <dgm:pt modelId="{C6815FC2-5ADA-4CFC-8795-16A633F51263}" type="pres">
      <dgm:prSet presAssocID="{0847E512-2585-42A8-961E-EAB5F44E48E1}" presName="sp" presStyleCnt="0"/>
      <dgm:spPr/>
    </dgm:pt>
    <dgm:pt modelId="{0F22A8F6-F35C-457A-BB4D-24E8DA3E7E80}" type="pres">
      <dgm:prSet presAssocID="{10BCBDCE-819C-4387-9BC2-59B64D51E4FE}" presName="linNode" presStyleCnt="0"/>
      <dgm:spPr/>
    </dgm:pt>
    <dgm:pt modelId="{CE639F60-37BF-4189-A49D-D5C5DB5B19FC}" type="pres">
      <dgm:prSet presAssocID="{10BCBDCE-819C-4387-9BC2-59B64D51E4FE}" presName="parentText" presStyleLbl="node1" presStyleIdx="13" presStyleCnt="14">
        <dgm:presLayoutVars>
          <dgm:chMax val="1"/>
          <dgm:bulletEnabled val="1"/>
        </dgm:presLayoutVars>
      </dgm:prSet>
      <dgm:spPr/>
    </dgm:pt>
  </dgm:ptLst>
  <dgm:cxnLst>
    <dgm:cxn modelId="{96BD3300-D7CC-4C14-A39A-B40C20B86324}" type="presOf" srcId="{677B1976-F81E-476B-8749-BF29245A4E74}" destId="{B39E567B-F43E-45BA-9173-93F73B6296B5}" srcOrd="0" destOrd="0" presId="urn:microsoft.com/office/officeart/2005/8/layout/vList5"/>
    <dgm:cxn modelId="{8AB61004-96A4-4A85-A7E1-46FC9594AA80}" type="presOf" srcId="{0C8B266A-7549-4173-A410-A023B0F76530}" destId="{7C27CA4E-94A5-4E0A-B329-7EB4846E242C}" srcOrd="0" destOrd="0" presId="urn:microsoft.com/office/officeart/2005/8/layout/vList5"/>
    <dgm:cxn modelId="{B4E36C06-4016-475A-804F-41C1CF9BD3D7}" type="presOf" srcId="{7DB0561D-D9DE-4754-BBAE-A440B450853C}" destId="{1C116725-2EC5-48C7-A24F-E2FD73FF5D73}" srcOrd="0" destOrd="0" presId="urn:microsoft.com/office/officeart/2005/8/layout/vList5"/>
    <dgm:cxn modelId="{4C7A2C0A-2063-49AA-B4A6-3DF76E8F50D9}" srcId="{C1751A4C-0F8C-41D7-8FFC-2E7D129303E0}" destId="{70ACC704-2472-41A9-A8DE-A2F3B1DBF508}" srcOrd="11" destOrd="0" parTransId="{7BEF3A0E-F847-4FA6-93EB-5947B00611B4}" sibTransId="{A82BC1F6-A3A9-43CB-8D1D-A6640DE8C5B6}"/>
    <dgm:cxn modelId="{1B0EA926-A1A5-40BE-AAC7-C4220C490966}" type="presOf" srcId="{CD2F6A45-17B3-47EF-8C16-AD8F8AB254B1}" destId="{E9CB6102-5719-4198-AB96-6C050A1D0485}" srcOrd="0" destOrd="0" presId="urn:microsoft.com/office/officeart/2005/8/layout/vList5"/>
    <dgm:cxn modelId="{D98DE427-3019-4CC3-970E-9A5A75F30985}" type="presOf" srcId="{B5E73FE7-8E75-4BB0-BDDA-0D41042F6E67}" destId="{72948AEE-FDFB-49F5-A4D5-81B1CC396CB6}" srcOrd="0" destOrd="0" presId="urn:microsoft.com/office/officeart/2005/8/layout/vList5"/>
    <dgm:cxn modelId="{810ECA2C-6D18-4343-986E-B27B9C9FD265}" srcId="{C1751A4C-0F8C-41D7-8FFC-2E7D129303E0}" destId="{7DB0561D-D9DE-4754-BBAE-A440B450853C}" srcOrd="0" destOrd="0" parTransId="{AD64EA64-009C-48E8-B51B-5F5F3FDF9D49}" sibTransId="{FEC03072-7BBA-4520-AF54-B0ACAF74A979}"/>
    <dgm:cxn modelId="{3793992E-F9C8-44D5-AFD7-094AE1F72575}" srcId="{C1751A4C-0F8C-41D7-8FFC-2E7D129303E0}" destId="{10BCBDCE-819C-4387-9BC2-59B64D51E4FE}" srcOrd="13" destOrd="0" parTransId="{C254ABFB-68CF-43BD-9017-6CDBB26A1BC0}" sibTransId="{26873A68-DFE8-40AE-84F1-49968255752E}"/>
    <dgm:cxn modelId="{D868F639-378D-4118-87CA-9DFB00BF963B}" type="presOf" srcId="{33EA5DB7-AA46-4695-A8D8-EBAAFA0C38BB}" destId="{469AAB95-D87B-402C-B0CA-20C883CE15F1}" srcOrd="0" destOrd="0" presId="urn:microsoft.com/office/officeart/2005/8/layout/vList5"/>
    <dgm:cxn modelId="{744C303D-D19F-4063-8D7F-38BD2D752951}" type="presOf" srcId="{EF905A14-EB36-4BD4-B4C4-E0FA98B0F26E}" destId="{A00E11F5-CB84-4A02-AFE1-DDCDBDAE3F30}" srcOrd="0" destOrd="0" presId="urn:microsoft.com/office/officeart/2005/8/layout/vList5"/>
    <dgm:cxn modelId="{5840085F-DAFF-4F11-877D-B9A25DD6FC78}" type="presOf" srcId="{591BD383-8C54-4234-AB02-B8C04CD44614}" destId="{ECC09C22-07D2-4E1C-8E7D-3F22D8075C51}" srcOrd="0" destOrd="0" presId="urn:microsoft.com/office/officeart/2005/8/layout/vList5"/>
    <dgm:cxn modelId="{65B5AC43-E5A1-43A2-AC8F-9A2B52858D39}" srcId="{C1751A4C-0F8C-41D7-8FFC-2E7D129303E0}" destId="{591BD383-8C54-4234-AB02-B8C04CD44614}" srcOrd="12" destOrd="0" parTransId="{3537AD62-5DD9-4B85-B69E-B647F642C67F}" sibTransId="{0847E512-2585-42A8-961E-EAB5F44E48E1}"/>
    <dgm:cxn modelId="{8A541749-7E02-4729-9E02-FE8848A82A6A}" type="presOf" srcId="{A674BA37-BB6C-459E-8067-3F7FF91CCE34}" destId="{09AF6EDC-AE21-4592-8EF9-5A1466444E1D}" srcOrd="0" destOrd="0" presId="urn:microsoft.com/office/officeart/2005/8/layout/vList5"/>
    <dgm:cxn modelId="{7A36E770-A349-4949-A5A0-0B5FD13681DB}" type="presOf" srcId="{C1751A4C-0F8C-41D7-8FFC-2E7D129303E0}" destId="{223EA512-3A03-415C-9257-3F9658F44F96}" srcOrd="0" destOrd="0" presId="urn:microsoft.com/office/officeart/2005/8/layout/vList5"/>
    <dgm:cxn modelId="{B318EC71-2F16-4C94-B9E6-644F68774C59}" srcId="{C1751A4C-0F8C-41D7-8FFC-2E7D129303E0}" destId="{B5E73FE7-8E75-4BB0-BDDA-0D41042F6E67}" srcOrd="3" destOrd="0" parTransId="{04F7A0B3-6B70-4FA1-83BF-AF4859EDB491}" sibTransId="{6820D168-7BE3-4055-B667-26C463D73309}"/>
    <dgm:cxn modelId="{78D50880-C46B-4399-8DAA-5332F5C431C5}" type="presOf" srcId="{C8A75A2A-19FB-48CC-BD1F-75E5265C02DC}" destId="{055C50F2-7644-4498-A31B-DB0E373AA560}" srcOrd="0" destOrd="0" presId="urn:microsoft.com/office/officeart/2005/8/layout/vList5"/>
    <dgm:cxn modelId="{04314481-398D-4D38-905A-79138E9E597B}" srcId="{C1751A4C-0F8C-41D7-8FFC-2E7D129303E0}" destId="{A674BA37-BB6C-459E-8067-3F7FF91CCE34}" srcOrd="6" destOrd="0" parTransId="{759EF738-5BC9-4D6B-9708-BCBEB4B86051}" sibTransId="{4FD41D7C-1406-48E4-9294-CB2105AA9945}"/>
    <dgm:cxn modelId="{4916C184-74CF-4FA6-9136-90AFBB682328}" type="presOf" srcId="{A28D0242-FE84-4720-829E-4A4A0876A632}" destId="{BF3F14F5-A1DB-4E95-812F-FB28EE2A0340}" srcOrd="0" destOrd="0" presId="urn:microsoft.com/office/officeart/2005/8/layout/vList5"/>
    <dgm:cxn modelId="{FAD87287-9347-41FE-9463-781F52D494EB}" srcId="{C1751A4C-0F8C-41D7-8FFC-2E7D129303E0}" destId="{C8A75A2A-19FB-48CC-BD1F-75E5265C02DC}" srcOrd="1" destOrd="0" parTransId="{15125EEF-2E5C-4DDF-ADB4-2828E416EFC5}" sibTransId="{35F43A7D-6635-459C-9EAB-4216FBB02265}"/>
    <dgm:cxn modelId="{A78B6395-3534-4933-A86B-435ACD9E1A96}" type="presOf" srcId="{70ACC704-2472-41A9-A8DE-A2F3B1DBF508}" destId="{5821ED96-3DA4-4079-B0E3-C824330233BE}" srcOrd="0" destOrd="0" presId="urn:microsoft.com/office/officeart/2005/8/layout/vList5"/>
    <dgm:cxn modelId="{0617229A-1D64-40B0-BF67-8C3CB9354AB7}" srcId="{C1751A4C-0F8C-41D7-8FFC-2E7D129303E0}" destId="{A28D0242-FE84-4720-829E-4A4A0876A632}" srcOrd="8" destOrd="0" parTransId="{65EDFC03-D566-4D9B-B119-25F6B0BBFCA8}" sibTransId="{24F82C87-7DDE-4C92-9171-FF375A22A360}"/>
    <dgm:cxn modelId="{15083E9F-8FC1-42F7-9789-122113EE25E8}" srcId="{C1751A4C-0F8C-41D7-8FFC-2E7D129303E0}" destId="{33EA5DB7-AA46-4695-A8D8-EBAAFA0C38BB}" srcOrd="10" destOrd="0" parTransId="{BA8B1612-03A5-48CD-BD96-5885B9B19598}" sibTransId="{410EDA9E-22DB-490D-B325-C09EC812C7B8}"/>
    <dgm:cxn modelId="{461AFDA2-F69F-43B2-A171-22064F6C5C74}" srcId="{C1751A4C-0F8C-41D7-8FFC-2E7D129303E0}" destId="{677B1976-F81E-476B-8749-BF29245A4E74}" srcOrd="2" destOrd="0" parTransId="{03B8F35F-834F-4248-BAB8-0590FA354AAC}" sibTransId="{441126E6-8E7A-4D83-AE6F-B621B9F34AEC}"/>
    <dgm:cxn modelId="{C34226BC-AF9F-4D47-B1C5-7802A04BE1AE}" srcId="{C1751A4C-0F8C-41D7-8FFC-2E7D129303E0}" destId="{0C8B266A-7549-4173-A410-A023B0F76530}" srcOrd="7" destOrd="0" parTransId="{C6E3ED05-3DEF-4C51-8C4D-34767F0F536E}" sibTransId="{9A01C04B-3B30-42BE-861A-9F57E14AC2E8}"/>
    <dgm:cxn modelId="{2CDA26DD-5EE7-4FB9-A225-FE43916574F1}" srcId="{C1751A4C-0F8C-41D7-8FFC-2E7D129303E0}" destId="{EF905A14-EB36-4BD4-B4C4-E0FA98B0F26E}" srcOrd="5" destOrd="0" parTransId="{2F713787-10DA-4315-A756-C3B783AC8873}" sibTransId="{B9AFD07C-9412-4DDD-AF6A-05DB65B84523}"/>
    <dgm:cxn modelId="{F12AA1E9-668F-423D-B5D3-FAB652444BDD}" type="presOf" srcId="{10BCBDCE-819C-4387-9BC2-59B64D51E4FE}" destId="{CE639F60-37BF-4189-A49D-D5C5DB5B19FC}" srcOrd="0" destOrd="0" presId="urn:microsoft.com/office/officeart/2005/8/layout/vList5"/>
    <dgm:cxn modelId="{6FF9E8F5-B84B-494A-8800-29D83EF312FE}" srcId="{C1751A4C-0F8C-41D7-8FFC-2E7D129303E0}" destId="{CD2F6A45-17B3-47EF-8C16-AD8F8AB254B1}" srcOrd="9" destOrd="0" parTransId="{0B07BDE0-C0E9-4E52-A7D2-57B0C4276ED7}" sibTransId="{56DCB9E3-AB18-4C30-ACB7-26D134B9E3D0}"/>
    <dgm:cxn modelId="{59F3C2F8-0F45-47C4-9FE0-B14581022E4B}" type="presOf" srcId="{34FC5254-2107-4927-AC5F-702FA9570DEE}" destId="{001CB3C0-D893-49AD-A322-5EF768FEBFC6}" srcOrd="0" destOrd="0" presId="urn:microsoft.com/office/officeart/2005/8/layout/vList5"/>
    <dgm:cxn modelId="{4DE100FB-ABA6-4969-9677-4801DA68197D}" srcId="{C1751A4C-0F8C-41D7-8FFC-2E7D129303E0}" destId="{34FC5254-2107-4927-AC5F-702FA9570DEE}" srcOrd="4" destOrd="0" parTransId="{E6CD3632-852A-4139-9480-6069637E3B99}" sibTransId="{B6EBDAF1-5409-4F28-BC40-8262B8DD9116}"/>
    <dgm:cxn modelId="{B9B9FB02-20CA-46E4-9448-D18CB2AED229}" type="presParOf" srcId="{223EA512-3A03-415C-9257-3F9658F44F96}" destId="{A5A7A543-A8BB-46DC-9F78-C5E77FBF068D}" srcOrd="0" destOrd="0" presId="urn:microsoft.com/office/officeart/2005/8/layout/vList5"/>
    <dgm:cxn modelId="{B9CAD5B6-D511-4AB4-8E1E-F26F2969A6F0}" type="presParOf" srcId="{A5A7A543-A8BB-46DC-9F78-C5E77FBF068D}" destId="{1C116725-2EC5-48C7-A24F-E2FD73FF5D73}" srcOrd="0" destOrd="0" presId="urn:microsoft.com/office/officeart/2005/8/layout/vList5"/>
    <dgm:cxn modelId="{6AD93011-2492-4F80-98AD-6FC78C560D19}" type="presParOf" srcId="{223EA512-3A03-415C-9257-3F9658F44F96}" destId="{E57BDCD4-83FF-40E2-9C58-860DB214D84E}" srcOrd="1" destOrd="0" presId="urn:microsoft.com/office/officeart/2005/8/layout/vList5"/>
    <dgm:cxn modelId="{8B0FEE04-7553-4B46-8218-51CB0A82D373}" type="presParOf" srcId="{223EA512-3A03-415C-9257-3F9658F44F96}" destId="{F0D4A921-D644-4D38-BD29-3D8B66F86D67}" srcOrd="2" destOrd="0" presId="urn:microsoft.com/office/officeart/2005/8/layout/vList5"/>
    <dgm:cxn modelId="{F62CEDFF-C7DB-4F5E-94D5-9A88F5D71B72}" type="presParOf" srcId="{F0D4A921-D644-4D38-BD29-3D8B66F86D67}" destId="{055C50F2-7644-4498-A31B-DB0E373AA560}" srcOrd="0" destOrd="0" presId="urn:microsoft.com/office/officeart/2005/8/layout/vList5"/>
    <dgm:cxn modelId="{BE658EC5-BB8A-4C56-A979-F24789E14B6F}" type="presParOf" srcId="{223EA512-3A03-415C-9257-3F9658F44F96}" destId="{D1139E3C-18B7-4CB8-BAFB-F51538F8DFB8}" srcOrd="3" destOrd="0" presId="urn:microsoft.com/office/officeart/2005/8/layout/vList5"/>
    <dgm:cxn modelId="{8BE9D3E5-F2AE-414B-9E25-F94CFFE56C0A}" type="presParOf" srcId="{223EA512-3A03-415C-9257-3F9658F44F96}" destId="{B382ED8C-1D1A-4D5D-9FC0-8BBE41C2B6C9}" srcOrd="4" destOrd="0" presId="urn:microsoft.com/office/officeart/2005/8/layout/vList5"/>
    <dgm:cxn modelId="{BBA7B66A-1F44-4062-B62C-ABC34413B686}" type="presParOf" srcId="{B382ED8C-1D1A-4D5D-9FC0-8BBE41C2B6C9}" destId="{B39E567B-F43E-45BA-9173-93F73B6296B5}" srcOrd="0" destOrd="0" presId="urn:microsoft.com/office/officeart/2005/8/layout/vList5"/>
    <dgm:cxn modelId="{E17DD7CF-31A2-4999-828F-876C966BF618}" type="presParOf" srcId="{223EA512-3A03-415C-9257-3F9658F44F96}" destId="{3B3D0D24-7E57-4DE3-A7C9-09CCE52E4926}" srcOrd="5" destOrd="0" presId="urn:microsoft.com/office/officeart/2005/8/layout/vList5"/>
    <dgm:cxn modelId="{0B4414C7-8DBF-4805-9F98-CCCD2C9120CA}" type="presParOf" srcId="{223EA512-3A03-415C-9257-3F9658F44F96}" destId="{201E9533-FE31-4932-B912-195F730D82AE}" srcOrd="6" destOrd="0" presId="urn:microsoft.com/office/officeart/2005/8/layout/vList5"/>
    <dgm:cxn modelId="{C4E67E69-FEA8-4BCE-81C4-5E7DEEB05EC8}" type="presParOf" srcId="{201E9533-FE31-4932-B912-195F730D82AE}" destId="{72948AEE-FDFB-49F5-A4D5-81B1CC396CB6}" srcOrd="0" destOrd="0" presId="urn:microsoft.com/office/officeart/2005/8/layout/vList5"/>
    <dgm:cxn modelId="{A80AC805-6804-4D91-A7BF-BEDB26E1FCEA}" type="presParOf" srcId="{223EA512-3A03-415C-9257-3F9658F44F96}" destId="{71BFFCCA-19FB-4DCF-B275-D25F3A9D7B34}" srcOrd="7" destOrd="0" presId="urn:microsoft.com/office/officeart/2005/8/layout/vList5"/>
    <dgm:cxn modelId="{8C688B63-4003-4D8A-BB43-895F6FCA1607}" type="presParOf" srcId="{223EA512-3A03-415C-9257-3F9658F44F96}" destId="{4A831FC9-4F72-4574-AA38-5B6043F27304}" srcOrd="8" destOrd="0" presId="urn:microsoft.com/office/officeart/2005/8/layout/vList5"/>
    <dgm:cxn modelId="{FE111718-F410-4242-BDDA-2ABF1985A7BA}" type="presParOf" srcId="{4A831FC9-4F72-4574-AA38-5B6043F27304}" destId="{001CB3C0-D893-49AD-A322-5EF768FEBFC6}" srcOrd="0" destOrd="0" presId="urn:microsoft.com/office/officeart/2005/8/layout/vList5"/>
    <dgm:cxn modelId="{CE6CD8EA-510B-48B7-8792-6697B3002736}" type="presParOf" srcId="{223EA512-3A03-415C-9257-3F9658F44F96}" destId="{4E6F7E52-A769-458C-998F-0194A9FBC8B9}" srcOrd="9" destOrd="0" presId="urn:microsoft.com/office/officeart/2005/8/layout/vList5"/>
    <dgm:cxn modelId="{A221EC4C-3B51-44FD-A7D6-671363C679E8}" type="presParOf" srcId="{223EA512-3A03-415C-9257-3F9658F44F96}" destId="{6AAB5AA4-C27A-4345-B85A-BDB8AADD1D30}" srcOrd="10" destOrd="0" presId="urn:microsoft.com/office/officeart/2005/8/layout/vList5"/>
    <dgm:cxn modelId="{8E203C69-BD1B-4DA3-8F09-23FDD6E7F16E}" type="presParOf" srcId="{6AAB5AA4-C27A-4345-B85A-BDB8AADD1D30}" destId="{A00E11F5-CB84-4A02-AFE1-DDCDBDAE3F30}" srcOrd="0" destOrd="0" presId="urn:microsoft.com/office/officeart/2005/8/layout/vList5"/>
    <dgm:cxn modelId="{04201765-4FF0-43C7-820F-8C20413C2605}" type="presParOf" srcId="{223EA512-3A03-415C-9257-3F9658F44F96}" destId="{A0C9D4D1-7638-4A69-9187-11B1F0B97451}" srcOrd="11" destOrd="0" presId="urn:microsoft.com/office/officeart/2005/8/layout/vList5"/>
    <dgm:cxn modelId="{8E02D669-FB62-4D2C-B8D5-90AE4A060CC5}" type="presParOf" srcId="{223EA512-3A03-415C-9257-3F9658F44F96}" destId="{7DF03BF0-ED65-47D3-BBD3-B67BBC05C53D}" srcOrd="12" destOrd="0" presId="urn:microsoft.com/office/officeart/2005/8/layout/vList5"/>
    <dgm:cxn modelId="{341302E7-7459-4BEF-BF70-A943F79C4D5F}" type="presParOf" srcId="{7DF03BF0-ED65-47D3-BBD3-B67BBC05C53D}" destId="{09AF6EDC-AE21-4592-8EF9-5A1466444E1D}" srcOrd="0" destOrd="0" presId="urn:microsoft.com/office/officeart/2005/8/layout/vList5"/>
    <dgm:cxn modelId="{9A723DCA-45E8-4F3F-B4CD-E0BA89680DB9}" type="presParOf" srcId="{223EA512-3A03-415C-9257-3F9658F44F96}" destId="{C17C4120-3DF6-4026-943D-CFF0F8A11D0C}" srcOrd="13" destOrd="0" presId="urn:microsoft.com/office/officeart/2005/8/layout/vList5"/>
    <dgm:cxn modelId="{45EDC69B-888B-4F1D-A66F-07F603C342DB}" type="presParOf" srcId="{223EA512-3A03-415C-9257-3F9658F44F96}" destId="{16E95642-CB22-4D50-9994-65C0B89E461E}" srcOrd="14" destOrd="0" presId="urn:microsoft.com/office/officeart/2005/8/layout/vList5"/>
    <dgm:cxn modelId="{31DEBCE8-4A28-409D-9FB2-CE219F3A1ED4}" type="presParOf" srcId="{16E95642-CB22-4D50-9994-65C0B89E461E}" destId="{7C27CA4E-94A5-4E0A-B329-7EB4846E242C}" srcOrd="0" destOrd="0" presId="urn:microsoft.com/office/officeart/2005/8/layout/vList5"/>
    <dgm:cxn modelId="{5E142A94-E69B-48BE-9641-74CAE530F510}" type="presParOf" srcId="{223EA512-3A03-415C-9257-3F9658F44F96}" destId="{9E156A77-A65A-4B02-804B-C794F0A441E8}" srcOrd="15" destOrd="0" presId="urn:microsoft.com/office/officeart/2005/8/layout/vList5"/>
    <dgm:cxn modelId="{A5EDC8C7-7804-4EC5-B01F-2449401C53AB}" type="presParOf" srcId="{223EA512-3A03-415C-9257-3F9658F44F96}" destId="{A5EECD36-B9B4-42DC-96C5-0316EC0AD388}" srcOrd="16" destOrd="0" presId="urn:microsoft.com/office/officeart/2005/8/layout/vList5"/>
    <dgm:cxn modelId="{3A6E07FA-C8B1-4670-ADD0-A64E816D309C}" type="presParOf" srcId="{A5EECD36-B9B4-42DC-96C5-0316EC0AD388}" destId="{BF3F14F5-A1DB-4E95-812F-FB28EE2A0340}" srcOrd="0" destOrd="0" presId="urn:microsoft.com/office/officeart/2005/8/layout/vList5"/>
    <dgm:cxn modelId="{33C66B54-D395-46E0-849D-8C0F200053CF}" type="presParOf" srcId="{223EA512-3A03-415C-9257-3F9658F44F96}" destId="{DCE42E78-14AA-4FD4-B6C9-4D9411C1B9E8}" srcOrd="17" destOrd="0" presId="urn:microsoft.com/office/officeart/2005/8/layout/vList5"/>
    <dgm:cxn modelId="{7293A6AA-6930-4BC7-AC9E-17603B235EF8}" type="presParOf" srcId="{223EA512-3A03-415C-9257-3F9658F44F96}" destId="{FD719131-B09C-41D4-9B41-D45AAF2EDC62}" srcOrd="18" destOrd="0" presId="urn:microsoft.com/office/officeart/2005/8/layout/vList5"/>
    <dgm:cxn modelId="{C17CBB16-C4BA-4682-8D96-5965396B9867}" type="presParOf" srcId="{FD719131-B09C-41D4-9B41-D45AAF2EDC62}" destId="{E9CB6102-5719-4198-AB96-6C050A1D0485}" srcOrd="0" destOrd="0" presId="urn:microsoft.com/office/officeart/2005/8/layout/vList5"/>
    <dgm:cxn modelId="{BFA68434-070C-4AD6-B708-BD9DA45EDBE3}" type="presParOf" srcId="{223EA512-3A03-415C-9257-3F9658F44F96}" destId="{01A3078F-D884-40A5-97F1-A3A43E483326}" srcOrd="19" destOrd="0" presId="urn:microsoft.com/office/officeart/2005/8/layout/vList5"/>
    <dgm:cxn modelId="{A55E056E-1281-4ADD-BD27-8FF25CB8C9B7}" type="presParOf" srcId="{223EA512-3A03-415C-9257-3F9658F44F96}" destId="{F36A525D-3628-4700-A449-8F8CF1D46289}" srcOrd="20" destOrd="0" presId="urn:microsoft.com/office/officeart/2005/8/layout/vList5"/>
    <dgm:cxn modelId="{53051DD7-255C-489F-AD40-0374AE49F4C2}" type="presParOf" srcId="{F36A525D-3628-4700-A449-8F8CF1D46289}" destId="{469AAB95-D87B-402C-B0CA-20C883CE15F1}" srcOrd="0" destOrd="0" presId="urn:microsoft.com/office/officeart/2005/8/layout/vList5"/>
    <dgm:cxn modelId="{AE190E98-682F-41ED-9A56-CF3878FB4D1E}" type="presParOf" srcId="{223EA512-3A03-415C-9257-3F9658F44F96}" destId="{1DE47E2A-2CA3-46E9-9EEB-E8B28A1A7080}" srcOrd="21" destOrd="0" presId="urn:microsoft.com/office/officeart/2005/8/layout/vList5"/>
    <dgm:cxn modelId="{15A0AC2E-EC72-44A1-9661-C8AD604144DC}" type="presParOf" srcId="{223EA512-3A03-415C-9257-3F9658F44F96}" destId="{55616521-7542-4444-A1FB-ADF1426FDFD8}" srcOrd="22" destOrd="0" presId="urn:microsoft.com/office/officeart/2005/8/layout/vList5"/>
    <dgm:cxn modelId="{3EB28FCA-FB5F-48CA-A84F-E045BB415DBB}" type="presParOf" srcId="{55616521-7542-4444-A1FB-ADF1426FDFD8}" destId="{5821ED96-3DA4-4079-B0E3-C824330233BE}" srcOrd="0" destOrd="0" presId="urn:microsoft.com/office/officeart/2005/8/layout/vList5"/>
    <dgm:cxn modelId="{3D29ED93-CBFE-483D-A72E-8565A98E478C}" type="presParOf" srcId="{223EA512-3A03-415C-9257-3F9658F44F96}" destId="{FF2C6963-E468-4214-A12D-11C7699B4C07}" srcOrd="23" destOrd="0" presId="urn:microsoft.com/office/officeart/2005/8/layout/vList5"/>
    <dgm:cxn modelId="{85CC2BDB-8C5F-47F4-9028-193A28A2D8CE}" type="presParOf" srcId="{223EA512-3A03-415C-9257-3F9658F44F96}" destId="{ED6BBC28-ABEB-4864-9052-154A7B83372B}" srcOrd="24" destOrd="0" presId="urn:microsoft.com/office/officeart/2005/8/layout/vList5"/>
    <dgm:cxn modelId="{8218FF56-089B-4641-86CD-CEECAAE45252}" type="presParOf" srcId="{ED6BBC28-ABEB-4864-9052-154A7B83372B}" destId="{ECC09C22-07D2-4E1C-8E7D-3F22D8075C51}" srcOrd="0" destOrd="0" presId="urn:microsoft.com/office/officeart/2005/8/layout/vList5"/>
    <dgm:cxn modelId="{BEB990C1-0902-4345-B55E-FCE83E3AFA9D}" type="presParOf" srcId="{223EA512-3A03-415C-9257-3F9658F44F96}" destId="{C6815FC2-5ADA-4CFC-8795-16A633F51263}" srcOrd="25" destOrd="0" presId="urn:microsoft.com/office/officeart/2005/8/layout/vList5"/>
    <dgm:cxn modelId="{AA136607-0551-4D34-9E50-FA49C899A89F}" type="presParOf" srcId="{223EA512-3A03-415C-9257-3F9658F44F96}" destId="{0F22A8F6-F35C-457A-BB4D-24E8DA3E7E80}" srcOrd="26" destOrd="0" presId="urn:microsoft.com/office/officeart/2005/8/layout/vList5"/>
    <dgm:cxn modelId="{A600E8BA-A9EC-467D-A5D3-EE906ED2C313}" type="presParOf" srcId="{0F22A8F6-F35C-457A-BB4D-24E8DA3E7E80}" destId="{CE639F60-37BF-4189-A49D-D5C5DB5B19F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B45F5-4CFD-4B3E-B565-59E52A6A4D78}">
      <dsp:nvSpPr>
        <dsp:cNvPr id="0" name=""/>
        <dsp:cNvSpPr/>
      </dsp:nvSpPr>
      <dsp:spPr>
        <a:xfrm>
          <a:off x="5817552" y="2153252"/>
          <a:ext cx="5135284" cy="254642"/>
        </a:xfrm>
        <a:custGeom>
          <a:avLst/>
          <a:gdLst/>
          <a:ahLst/>
          <a:cxnLst/>
          <a:rect l="0" t="0" r="0" b="0"/>
          <a:pathLst>
            <a:path>
              <a:moveTo>
                <a:pt x="0" y="0"/>
              </a:moveTo>
              <a:lnTo>
                <a:pt x="0" y="127321"/>
              </a:lnTo>
              <a:lnTo>
                <a:pt x="5135284" y="127321"/>
              </a:lnTo>
              <a:lnTo>
                <a:pt x="5135284" y="254642"/>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BD4972-0C18-4E53-B17F-D6CA5C3E0D3C}">
      <dsp:nvSpPr>
        <dsp:cNvPr id="0" name=""/>
        <dsp:cNvSpPr/>
      </dsp:nvSpPr>
      <dsp:spPr>
        <a:xfrm>
          <a:off x="5817552" y="2153252"/>
          <a:ext cx="3593007" cy="254642"/>
        </a:xfrm>
        <a:custGeom>
          <a:avLst/>
          <a:gdLst/>
          <a:ahLst/>
          <a:cxnLst/>
          <a:rect l="0" t="0" r="0" b="0"/>
          <a:pathLst>
            <a:path>
              <a:moveTo>
                <a:pt x="0" y="0"/>
              </a:moveTo>
              <a:lnTo>
                <a:pt x="0" y="127321"/>
              </a:lnTo>
              <a:lnTo>
                <a:pt x="3593007" y="127321"/>
              </a:lnTo>
              <a:lnTo>
                <a:pt x="3593007" y="254642"/>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6E952C-9FC3-4966-9D0B-57F70F968412}">
      <dsp:nvSpPr>
        <dsp:cNvPr id="0" name=""/>
        <dsp:cNvSpPr/>
      </dsp:nvSpPr>
      <dsp:spPr>
        <a:xfrm>
          <a:off x="5817552" y="2153252"/>
          <a:ext cx="2125783" cy="254642"/>
        </a:xfrm>
        <a:custGeom>
          <a:avLst/>
          <a:gdLst/>
          <a:ahLst/>
          <a:cxnLst/>
          <a:rect l="0" t="0" r="0" b="0"/>
          <a:pathLst>
            <a:path>
              <a:moveTo>
                <a:pt x="0" y="0"/>
              </a:moveTo>
              <a:lnTo>
                <a:pt x="0" y="127321"/>
              </a:lnTo>
              <a:lnTo>
                <a:pt x="2125783" y="127321"/>
              </a:lnTo>
              <a:lnTo>
                <a:pt x="2125783" y="254642"/>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B809E6-39B6-4890-ADF4-38A97AD12647}">
      <dsp:nvSpPr>
        <dsp:cNvPr id="0" name=""/>
        <dsp:cNvSpPr/>
      </dsp:nvSpPr>
      <dsp:spPr>
        <a:xfrm>
          <a:off x="5817552" y="2153252"/>
          <a:ext cx="658559" cy="254642"/>
        </a:xfrm>
        <a:custGeom>
          <a:avLst/>
          <a:gdLst/>
          <a:ahLst/>
          <a:cxnLst/>
          <a:rect l="0" t="0" r="0" b="0"/>
          <a:pathLst>
            <a:path>
              <a:moveTo>
                <a:pt x="0" y="0"/>
              </a:moveTo>
              <a:lnTo>
                <a:pt x="0" y="127321"/>
              </a:lnTo>
              <a:lnTo>
                <a:pt x="658559" y="127321"/>
              </a:lnTo>
              <a:lnTo>
                <a:pt x="658559" y="254642"/>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7EE217-A5FA-4BE8-A7FB-D45C9A10E8DE}">
      <dsp:nvSpPr>
        <dsp:cNvPr id="0" name=""/>
        <dsp:cNvSpPr/>
      </dsp:nvSpPr>
      <dsp:spPr>
        <a:xfrm>
          <a:off x="5008887" y="2153252"/>
          <a:ext cx="808664" cy="254642"/>
        </a:xfrm>
        <a:custGeom>
          <a:avLst/>
          <a:gdLst/>
          <a:ahLst/>
          <a:cxnLst/>
          <a:rect l="0" t="0" r="0" b="0"/>
          <a:pathLst>
            <a:path>
              <a:moveTo>
                <a:pt x="808664" y="0"/>
              </a:moveTo>
              <a:lnTo>
                <a:pt x="808664" y="127321"/>
              </a:lnTo>
              <a:lnTo>
                <a:pt x="0" y="127321"/>
              </a:lnTo>
              <a:lnTo>
                <a:pt x="0" y="254642"/>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1246A4-3A3C-48E4-9759-3F8A91B5EE8C}">
      <dsp:nvSpPr>
        <dsp:cNvPr id="0" name=""/>
        <dsp:cNvSpPr/>
      </dsp:nvSpPr>
      <dsp:spPr>
        <a:xfrm>
          <a:off x="3541663" y="2153252"/>
          <a:ext cx="2275888" cy="254642"/>
        </a:xfrm>
        <a:custGeom>
          <a:avLst/>
          <a:gdLst/>
          <a:ahLst/>
          <a:cxnLst/>
          <a:rect l="0" t="0" r="0" b="0"/>
          <a:pathLst>
            <a:path>
              <a:moveTo>
                <a:pt x="2275888" y="0"/>
              </a:moveTo>
              <a:lnTo>
                <a:pt x="2275888" y="127321"/>
              </a:lnTo>
              <a:lnTo>
                <a:pt x="0" y="127321"/>
              </a:lnTo>
              <a:lnTo>
                <a:pt x="0" y="254642"/>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9C244B-1804-459F-B8DE-5DFBB3450A84}">
      <dsp:nvSpPr>
        <dsp:cNvPr id="0" name=""/>
        <dsp:cNvSpPr/>
      </dsp:nvSpPr>
      <dsp:spPr>
        <a:xfrm>
          <a:off x="2074439" y="2153252"/>
          <a:ext cx="3743112" cy="254642"/>
        </a:xfrm>
        <a:custGeom>
          <a:avLst/>
          <a:gdLst/>
          <a:ahLst/>
          <a:cxnLst/>
          <a:rect l="0" t="0" r="0" b="0"/>
          <a:pathLst>
            <a:path>
              <a:moveTo>
                <a:pt x="3743112" y="0"/>
              </a:moveTo>
              <a:lnTo>
                <a:pt x="3743112" y="127321"/>
              </a:lnTo>
              <a:lnTo>
                <a:pt x="0" y="127321"/>
              </a:lnTo>
              <a:lnTo>
                <a:pt x="0" y="254642"/>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91ED0A-0F16-4927-B2A8-0AFB4100C879}">
      <dsp:nvSpPr>
        <dsp:cNvPr id="0" name=""/>
        <dsp:cNvSpPr/>
      </dsp:nvSpPr>
      <dsp:spPr>
        <a:xfrm>
          <a:off x="607215" y="2153252"/>
          <a:ext cx="5210337" cy="254642"/>
        </a:xfrm>
        <a:custGeom>
          <a:avLst/>
          <a:gdLst/>
          <a:ahLst/>
          <a:cxnLst/>
          <a:rect l="0" t="0" r="0" b="0"/>
          <a:pathLst>
            <a:path>
              <a:moveTo>
                <a:pt x="5210337" y="0"/>
              </a:moveTo>
              <a:lnTo>
                <a:pt x="5210337" y="127321"/>
              </a:lnTo>
              <a:lnTo>
                <a:pt x="0" y="127321"/>
              </a:lnTo>
              <a:lnTo>
                <a:pt x="0" y="254642"/>
              </a:lnTo>
            </a:path>
          </a:pathLst>
        </a:cu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70B41F-4DF3-4757-A251-0AC7DB296EBD}">
      <dsp:nvSpPr>
        <dsp:cNvPr id="0" name=""/>
        <dsp:cNvSpPr/>
      </dsp:nvSpPr>
      <dsp:spPr>
        <a:xfrm>
          <a:off x="5211261" y="1097821"/>
          <a:ext cx="1212581" cy="1055431"/>
        </a:xfrm>
        <a:prstGeom prst="rect">
          <a:avLst/>
        </a:prstGeom>
        <a:solidFill>
          <a:schemeClr val="accent5">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latin typeface="Mylius Modern" panose="020B0504020202020204"/>
            </a:rPr>
            <a:t>Executive Team</a:t>
          </a:r>
          <a:endParaRPr lang="en-US" sz="1200" kern="1200" dirty="0">
            <a:latin typeface="Mylius Modern" panose="020B0504020202020204"/>
          </a:endParaRPr>
        </a:p>
      </dsp:txBody>
      <dsp:txXfrm>
        <a:off x="5211261" y="1097821"/>
        <a:ext cx="1212581" cy="1055431"/>
      </dsp:txXfrm>
    </dsp:sp>
    <dsp:sp modelId="{B57F4182-18D5-4408-ACAD-6ABD8FC38ADC}">
      <dsp:nvSpPr>
        <dsp:cNvPr id="0" name=""/>
        <dsp:cNvSpPr/>
      </dsp:nvSpPr>
      <dsp:spPr>
        <a:xfrm>
          <a:off x="924" y="2407895"/>
          <a:ext cx="1212581" cy="1790183"/>
        </a:xfrm>
        <a:prstGeom prst="rect">
          <a:avLst/>
        </a:prstGeom>
        <a:solidFill>
          <a:schemeClr val="accent5">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latin typeface="Mylius Modern" panose="020B0504020202020204"/>
            </a:rPr>
            <a:t>Matt Hanrahan </a:t>
          </a:r>
        </a:p>
        <a:p>
          <a:pPr marL="0" lvl="0" indent="0" algn="ctr" defTabSz="533400">
            <a:lnSpc>
              <a:spcPct val="90000"/>
            </a:lnSpc>
            <a:spcBef>
              <a:spcPct val="0"/>
            </a:spcBef>
            <a:spcAft>
              <a:spcPct val="35000"/>
            </a:spcAft>
            <a:buNone/>
          </a:pPr>
          <a:endParaRPr lang="en-US" sz="1200" b="1" i="0" kern="1200" dirty="0">
            <a:latin typeface="Mylius Modern" panose="020B0504020202020204"/>
          </a:endParaRPr>
        </a:p>
        <a:p>
          <a:pPr marL="0" lvl="0" indent="0" algn="ctr" defTabSz="533400">
            <a:lnSpc>
              <a:spcPct val="90000"/>
            </a:lnSpc>
            <a:spcBef>
              <a:spcPct val="0"/>
            </a:spcBef>
            <a:spcAft>
              <a:spcPct val="35000"/>
            </a:spcAft>
            <a:buNone/>
          </a:pPr>
          <a:r>
            <a:rPr lang="en-US" sz="1200" b="1" i="0" kern="1200" dirty="0">
              <a:latin typeface="Mylius Modern" panose="020B0504020202020204"/>
            </a:rPr>
            <a:t>Chief Executive Officer</a:t>
          </a:r>
          <a:endParaRPr lang="en-US" sz="1200" kern="1200" dirty="0">
            <a:latin typeface="Mylius Modern" panose="020B0504020202020204"/>
          </a:endParaRPr>
        </a:p>
      </dsp:txBody>
      <dsp:txXfrm>
        <a:off x="924" y="2407895"/>
        <a:ext cx="1212581" cy="1790183"/>
      </dsp:txXfrm>
    </dsp:sp>
    <dsp:sp modelId="{DDDB7DAE-B5DD-4C67-87DE-1A2B366FBE0C}">
      <dsp:nvSpPr>
        <dsp:cNvPr id="0" name=""/>
        <dsp:cNvSpPr/>
      </dsp:nvSpPr>
      <dsp:spPr>
        <a:xfrm>
          <a:off x="1468148" y="2407895"/>
          <a:ext cx="1212581" cy="1790183"/>
        </a:xfrm>
        <a:prstGeom prst="rect">
          <a:avLst/>
        </a:prstGeom>
        <a:solidFill>
          <a:schemeClr val="accent5">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latin typeface="Mylius Modern" panose="020B0504020202020204"/>
            </a:rPr>
            <a:t>Stephen Berry </a:t>
          </a:r>
        </a:p>
        <a:p>
          <a:pPr marL="0" lvl="0" indent="0" algn="ctr" defTabSz="533400">
            <a:lnSpc>
              <a:spcPct val="90000"/>
            </a:lnSpc>
            <a:spcBef>
              <a:spcPct val="0"/>
            </a:spcBef>
            <a:spcAft>
              <a:spcPct val="35000"/>
            </a:spcAft>
            <a:buNone/>
          </a:pPr>
          <a:endParaRPr lang="en-US" sz="1200" b="1" i="0" kern="1200" dirty="0">
            <a:latin typeface="Mylius Modern" panose="020B0504020202020204"/>
          </a:endParaRPr>
        </a:p>
        <a:p>
          <a:pPr marL="0" lvl="0" indent="0" algn="ctr" defTabSz="533400">
            <a:lnSpc>
              <a:spcPct val="90000"/>
            </a:lnSpc>
            <a:spcBef>
              <a:spcPct val="0"/>
            </a:spcBef>
            <a:spcAft>
              <a:spcPct val="35000"/>
            </a:spcAft>
            <a:buNone/>
          </a:pPr>
          <a:r>
            <a:rPr lang="en-US" sz="1200" b="1" i="0" kern="1200" dirty="0">
              <a:latin typeface="Mylius Modern" panose="020B0504020202020204"/>
            </a:rPr>
            <a:t>Chief Financial Officer</a:t>
          </a:r>
          <a:endParaRPr lang="en-US" sz="1200" kern="1200" dirty="0">
            <a:latin typeface="Mylius Modern" panose="020B0504020202020204"/>
          </a:endParaRPr>
        </a:p>
      </dsp:txBody>
      <dsp:txXfrm>
        <a:off x="1468148" y="2407895"/>
        <a:ext cx="1212581" cy="1790183"/>
      </dsp:txXfrm>
    </dsp:sp>
    <dsp:sp modelId="{A93C7EE2-C43E-4B8E-82FE-04C4AB123024}">
      <dsp:nvSpPr>
        <dsp:cNvPr id="0" name=""/>
        <dsp:cNvSpPr/>
      </dsp:nvSpPr>
      <dsp:spPr>
        <a:xfrm>
          <a:off x="2935372" y="2407895"/>
          <a:ext cx="1212581" cy="1790183"/>
        </a:xfrm>
        <a:prstGeom prst="rect">
          <a:avLst/>
        </a:prstGeom>
        <a:solidFill>
          <a:schemeClr val="accent5">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latin typeface="Mylius Modern" panose="020B0504020202020204"/>
            </a:rPr>
            <a:t>Warren </a:t>
          </a:r>
          <a:r>
            <a:rPr lang="en-US" sz="1200" b="1" i="0" kern="1200" dirty="0" err="1">
              <a:latin typeface="Mylius Modern" panose="020B0504020202020204"/>
            </a:rPr>
            <a:t>Kulpa</a:t>
          </a:r>
          <a:endParaRPr lang="en-US" sz="1200" b="1" i="0" kern="1200" dirty="0">
            <a:latin typeface="Mylius Modern" panose="020B0504020202020204"/>
          </a:endParaRPr>
        </a:p>
        <a:p>
          <a:pPr marL="0" lvl="0" indent="0" algn="ctr" defTabSz="533400">
            <a:lnSpc>
              <a:spcPct val="90000"/>
            </a:lnSpc>
            <a:spcBef>
              <a:spcPct val="0"/>
            </a:spcBef>
            <a:spcAft>
              <a:spcPct val="35000"/>
            </a:spcAft>
            <a:buNone/>
          </a:pPr>
          <a:r>
            <a:rPr lang="en-US" sz="1200" b="1" i="0" kern="1200" dirty="0">
              <a:latin typeface="Mylius Modern" panose="020B0504020202020204"/>
            </a:rPr>
            <a:t> </a:t>
          </a:r>
        </a:p>
        <a:p>
          <a:pPr marL="0" lvl="0" indent="0" algn="ctr" defTabSz="533400">
            <a:lnSpc>
              <a:spcPct val="90000"/>
            </a:lnSpc>
            <a:spcBef>
              <a:spcPct val="0"/>
            </a:spcBef>
            <a:spcAft>
              <a:spcPct val="35000"/>
            </a:spcAft>
            <a:buNone/>
          </a:pPr>
          <a:r>
            <a:rPr lang="en-US" sz="1200" b="1" i="0" kern="1200" dirty="0">
              <a:latin typeface="Mylius Modern" panose="020B0504020202020204"/>
            </a:rPr>
            <a:t>Chief Information Officer</a:t>
          </a:r>
          <a:endParaRPr lang="en-US" sz="1200" kern="1200" dirty="0">
            <a:latin typeface="Mylius Modern" panose="020B0504020202020204"/>
          </a:endParaRPr>
        </a:p>
      </dsp:txBody>
      <dsp:txXfrm>
        <a:off x="2935372" y="2407895"/>
        <a:ext cx="1212581" cy="1790183"/>
      </dsp:txXfrm>
    </dsp:sp>
    <dsp:sp modelId="{A8BD8F17-A42A-4498-9FDA-97B916198658}">
      <dsp:nvSpPr>
        <dsp:cNvPr id="0" name=""/>
        <dsp:cNvSpPr/>
      </dsp:nvSpPr>
      <dsp:spPr>
        <a:xfrm>
          <a:off x="4402596" y="2407895"/>
          <a:ext cx="1212581" cy="1790183"/>
        </a:xfrm>
        <a:prstGeom prst="rect">
          <a:avLst/>
        </a:prstGeom>
        <a:solidFill>
          <a:schemeClr val="accent5">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latin typeface="Mylius Modern" panose="020B0504020202020204"/>
            </a:rPr>
            <a:t>Karen Gallagher </a:t>
          </a:r>
        </a:p>
        <a:p>
          <a:pPr marL="0" lvl="0" indent="0" algn="ctr" defTabSz="533400">
            <a:lnSpc>
              <a:spcPct val="90000"/>
            </a:lnSpc>
            <a:spcBef>
              <a:spcPct val="0"/>
            </a:spcBef>
            <a:spcAft>
              <a:spcPct val="35000"/>
            </a:spcAft>
            <a:buNone/>
          </a:pPr>
          <a:endParaRPr lang="en-US" sz="1200" b="1" i="0" kern="1200" dirty="0">
            <a:latin typeface="Mylius Modern" panose="020B0504020202020204"/>
          </a:endParaRPr>
        </a:p>
        <a:p>
          <a:pPr marL="0" lvl="0" indent="0" algn="ctr" defTabSz="533400">
            <a:lnSpc>
              <a:spcPct val="90000"/>
            </a:lnSpc>
            <a:spcBef>
              <a:spcPct val="0"/>
            </a:spcBef>
            <a:spcAft>
              <a:spcPct val="35000"/>
            </a:spcAft>
            <a:buNone/>
          </a:pPr>
          <a:r>
            <a:rPr lang="en-US" sz="1200" b="1" i="0" kern="1200" dirty="0">
              <a:latin typeface="Mylius Modern" panose="020B0504020202020204"/>
            </a:rPr>
            <a:t>Head of Commercial Operations</a:t>
          </a:r>
          <a:endParaRPr lang="en-US" sz="1200" kern="1200" dirty="0">
            <a:latin typeface="Mylius Modern" panose="020B0504020202020204"/>
          </a:endParaRPr>
        </a:p>
      </dsp:txBody>
      <dsp:txXfrm>
        <a:off x="4402596" y="2407895"/>
        <a:ext cx="1212581" cy="1790183"/>
      </dsp:txXfrm>
    </dsp:sp>
    <dsp:sp modelId="{6E2C2E08-EFEF-4073-906D-D31E82407AB6}">
      <dsp:nvSpPr>
        <dsp:cNvPr id="0" name=""/>
        <dsp:cNvSpPr/>
      </dsp:nvSpPr>
      <dsp:spPr>
        <a:xfrm>
          <a:off x="5869820" y="2407895"/>
          <a:ext cx="1212581" cy="1790183"/>
        </a:xfrm>
        <a:prstGeom prst="rect">
          <a:avLst/>
        </a:prstGeom>
        <a:solidFill>
          <a:schemeClr val="accent5">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latin typeface="Mylius Modern" panose="020B0504020202020204"/>
            </a:rPr>
            <a:t>George </a:t>
          </a:r>
          <a:r>
            <a:rPr lang="en-US" sz="1200" b="1" i="0" kern="1200" dirty="0" err="1">
              <a:latin typeface="Mylius Modern" panose="020B0504020202020204"/>
            </a:rPr>
            <a:t>Diakos</a:t>
          </a:r>
          <a:r>
            <a:rPr lang="en-US" sz="1200" b="1" i="0" kern="1200" dirty="0">
              <a:latin typeface="Mylius Modern" panose="020B0504020202020204"/>
            </a:rPr>
            <a:t> </a:t>
          </a:r>
        </a:p>
        <a:p>
          <a:pPr marL="0" lvl="0" indent="0" algn="ctr" defTabSz="533400">
            <a:lnSpc>
              <a:spcPct val="90000"/>
            </a:lnSpc>
            <a:spcBef>
              <a:spcPct val="0"/>
            </a:spcBef>
            <a:spcAft>
              <a:spcPct val="35000"/>
            </a:spcAft>
            <a:buNone/>
          </a:pPr>
          <a:endParaRPr lang="en-US" sz="1200" b="1" i="0" kern="1200" dirty="0">
            <a:latin typeface="Mylius Modern" panose="020B0504020202020204"/>
          </a:endParaRPr>
        </a:p>
        <a:p>
          <a:pPr marL="0" lvl="0" indent="0" algn="ctr" defTabSz="533400">
            <a:lnSpc>
              <a:spcPct val="90000"/>
            </a:lnSpc>
            <a:spcBef>
              <a:spcPct val="0"/>
            </a:spcBef>
            <a:spcAft>
              <a:spcPct val="35000"/>
            </a:spcAft>
            <a:buNone/>
          </a:pPr>
          <a:r>
            <a:rPr lang="en-US" sz="1200" b="1" i="0" kern="1200" dirty="0">
              <a:latin typeface="Mylius Modern" panose="020B0504020202020204"/>
            </a:rPr>
            <a:t>Head of Human Resources</a:t>
          </a:r>
          <a:endParaRPr lang="en-US" sz="1200" kern="1200" dirty="0">
            <a:latin typeface="Mylius Modern" panose="020B0504020202020204"/>
          </a:endParaRPr>
        </a:p>
      </dsp:txBody>
      <dsp:txXfrm>
        <a:off x="5869820" y="2407895"/>
        <a:ext cx="1212581" cy="1790183"/>
      </dsp:txXfrm>
    </dsp:sp>
    <dsp:sp modelId="{8CEB7EAA-D9CC-4CBF-A255-AD84465712DF}">
      <dsp:nvSpPr>
        <dsp:cNvPr id="0" name=""/>
        <dsp:cNvSpPr/>
      </dsp:nvSpPr>
      <dsp:spPr>
        <a:xfrm>
          <a:off x="7337044" y="2407895"/>
          <a:ext cx="1212581" cy="1790183"/>
        </a:xfrm>
        <a:prstGeom prst="rect">
          <a:avLst/>
        </a:prstGeom>
        <a:solidFill>
          <a:schemeClr val="accent5">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latin typeface="Mylius Modern" panose="020B0504020202020204"/>
            </a:rPr>
            <a:t>Bernie Lyons </a:t>
          </a:r>
        </a:p>
        <a:p>
          <a:pPr marL="0" lvl="0" indent="0" algn="ctr" defTabSz="533400">
            <a:lnSpc>
              <a:spcPct val="90000"/>
            </a:lnSpc>
            <a:spcBef>
              <a:spcPct val="0"/>
            </a:spcBef>
            <a:spcAft>
              <a:spcPct val="35000"/>
            </a:spcAft>
            <a:buNone/>
          </a:pPr>
          <a:endParaRPr lang="en-US" sz="1200" b="1" i="0" kern="1200" dirty="0">
            <a:latin typeface="Mylius Modern" panose="020B0504020202020204"/>
          </a:endParaRPr>
        </a:p>
        <a:p>
          <a:pPr marL="0" lvl="0" indent="0" algn="ctr" defTabSz="533400">
            <a:lnSpc>
              <a:spcPct val="90000"/>
            </a:lnSpc>
            <a:spcBef>
              <a:spcPct val="0"/>
            </a:spcBef>
            <a:spcAft>
              <a:spcPct val="35000"/>
            </a:spcAft>
            <a:buNone/>
          </a:pPr>
          <a:r>
            <a:rPr lang="en-US" sz="1200" b="1" i="0" kern="1200" dirty="0">
              <a:latin typeface="Mylius Modern" panose="020B0504020202020204"/>
            </a:rPr>
            <a:t>Head of Risk and Compliance</a:t>
          </a:r>
          <a:endParaRPr lang="en-US" sz="1200" kern="1200" dirty="0">
            <a:latin typeface="Mylius Modern" panose="020B0504020202020204"/>
          </a:endParaRPr>
        </a:p>
      </dsp:txBody>
      <dsp:txXfrm>
        <a:off x="7337044" y="2407895"/>
        <a:ext cx="1212581" cy="1790183"/>
      </dsp:txXfrm>
    </dsp:sp>
    <dsp:sp modelId="{10F6206B-434D-4938-B489-5EA1E9951A73}">
      <dsp:nvSpPr>
        <dsp:cNvPr id="0" name=""/>
        <dsp:cNvSpPr/>
      </dsp:nvSpPr>
      <dsp:spPr>
        <a:xfrm>
          <a:off x="8804269" y="2407895"/>
          <a:ext cx="1212581" cy="1790183"/>
        </a:xfrm>
        <a:prstGeom prst="rect">
          <a:avLst/>
        </a:prstGeom>
        <a:solidFill>
          <a:schemeClr val="accent5">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latin typeface="Mylius Modern" panose="020B0504020202020204"/>
            </a:rPr>
            <a:t>Rav Carothers  </a:t>
          </a:r>
        </a:p>
        <a:p>
          <a:pPr marL="0" lvl="0" indent="0" algn="ctr" defTabSz="533400">
            <a:lnSpc>
              <a:spcPct val="90000"/>
            </a:lnSpc>
            <a:spcBef>
              <a:spcPct val="0"/>
            </a:spcBef>
            <a:spcAft>
              <a:spcPct val="35000"/>
            </a:spcAft>
            <a:buNone/>
          </a:pPr>
          <a:r>
            <a:rPr lang="en-US" sz="1200" b="1" i="0" kern="1200" dirty="0">
              <a:latin typeface="Mylius Modern" panose="020B0504020202020204"/>
            </a:rPr>
            <a:t>Head of Health Fund Relations</a:t>
          </a:r>
          <a:endParaRPr lang="en-US" sz="1200" kern="1200" dirty="0">
            <a:latin typeface="Mylius Modern" panose="020B0504020202020204"/>
          </a:endParaRPr>
        </a:p>
      </dsp:txBody>
      <dsp:txXfrm>
        <a:off x="8804269" y="2407895"/>
        <a:ext cx="1212581" cy="1790183"/>
      </dsp:txXfrm>
    </dsp:sp>
    <dsp:sp modelId="{83AE6FBC-34C9-4A80-BE6F-247ECBE879B3}">
      <dsp:nvSpPr>
        <dsp:cNvPr id="0" name=""/>
        <dsp:cNvSpPr/>
      </dsp:nvSpPr>
      <dsp:spPr>
        <a:xfrm>
          <a:off x="10271493" y="2407895"/>
          <a:ext cx="1362687" cy="1790183"/>
        </a:xfrm>
        <a:prstGeom prst="rect">
          <a:avLst/>
        </a:prstGeom>
        <a:solidFill>
          <a:schemeClr val="accent5">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latin typeface="Mylius Modern" panose="020B0504020202020204"/>
            </a:rPr>
            <a:t>Haydn Murray</a:t>
          </a:r>
        </a:p>
        <a:p>
          <a:pPr marL="0" lvl="0" indent="0" algn="ctr" defTabSz="533400">
            <a:lnSpc>
              <a:spcPct val="90000"/>
            </a:lnSpc>
            <a:spcBef>
              <a:spcPct val="0"/>
            </a:spcBef>
            <a:spcAft>
              <a:spcPct val="35000"/>
            </a:spcAft>
            <a:buNone/>
          </a:pPr>
          <a:r>
            <a:rPr lang="en-US" sz="1200" b="1" i="0" kern="1200" dirty="0">
              <a:latin typeface="Mylius Modern" panose="020B0504020202020204"/>
            </a:rPr>
            <a:t> </a:t>
          </a:r>
        </a:p>
        <a:p>
          <a:pPr marL="0" lvl="0" indent="0" algn="ctr" defTabSz="533400">
            <a:lnSpc>
              <a:spcPct val="90000"/>
            </a:lnSpc>
            <a:spcBef>
              <a:spcPct val="0"/>
            </a:spcBef>
            <a:spcAft>
              <a:spcPct val="35000"/>
            </a:spcAft>
            <a:buNone/>
          </a:pPr>
          <a:r>
            <a:rPr lang="en-US" sz="1200" b="1" i="0" kern="1200" dirty="0">
              <a:latin typeface="Mylius Modern" panose="020B0504020202020204"/>
            </a:rPr>
            <a:t>Head of Marketing and Communications</a:t>
          </a:r>
          <a:endParaRPr lang="en-US" sz="1200" kern="1200" dirty="0">
            <a:latin typeface="Mylius Modern" panose="020B0504020202020204"/>
          </a:endParaRPr>
        </a:p>
      </dsp:txBody>
      <dsp:txXfrm>
        <a:off x="10271493" y="2407895"/>
        <a:ext cx="1362687" cy="1790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16725-2EC5-48C7-A24F-E2FD73FF5D73}">
      <dsp:nvSpPr>
        <dsp:cNvPr id="0" name=""/>
        <dsp:cNvSpPr/>
      </dsp:nvSpPr>
      <dsp:spPr>
        <a:xfrm>
          <a:off x="3507486" y="2931"/>
          <a:ext cx="3945921" cy="305906"/>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Alex </a:t>
          </a:r>
          <a:r>
            <a:rPr lang="en-US" sz="1200" b="0" i="0" kern="1200" dirty="0" err="1">
              <a:latin typeface="Mylius Modern" panose="020B0504020202020204"/>
            </a:rPr>
            <a:t>Demenis</a:t>
          </a:r>
          <a:r>
            <a:rPr lang="en-US" sz="1200" b="0" i="0" kern="1200" dirty="0">
              <a:latin typeface="Mylius Modern" panose="020B0504020202020204"/>
            </a:rPr>
            <a:t> :  General Manager Finance</a:t>
          </a:r>
          <a:endParaRPr lang="en-US" sz="1200" kern="1200" dirty="0">
            <a:latin typeface="Mylius Modern" panose="020B0504020202020204"/>
          </a:endParaRPr>
        </a:p>
      </dsp:txBody>
      <dsp:txXfrm>
        <a:off x="3522419" y="17864"/>
        <a:ext cx="3916055" cy="276040"/>
      </dsp:txXfrm>
    </dsp:sp>
    <dsp:sp modelId="{055C50F2-7644-4498-A31B-DB0E373AA560}">
      <dsp:nvSpPr>
        <dsp:cNvPr id="0" name=""/>
        <dsp:cNvSpPr/>
      </dsp:nvSpPr>
      <dsp:spPr>
        <a:xfrm>
          <a:off x="3507486" y="325662"/>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Simon Chan :  Finance Manager Public Health</a:t>
          </a:r>
          <a:endParaRPr lang="en-US" sz="1200" kern="1200" dirty="0">
            <a:latin typeface="Mylius Modern" panose="020B0504020202020204"/>
          </a:endParaRPr>
        </a:p>
      </dsp:txBody>
      <dsp:txXfrm>
        <a:off x="3523912" y="342088"/>
        <a:ext cx="3913069" cy="303645"/>
      </dsp:txXfrm>
    </dsp:sp>
    <dsp:sp modelId="{B39E567B-F43E-45BA-9173-93F73B6296B5}">
      <dsp:nvSpPr>
        <dsp:cNvPr id="0" name=""/>
        <dsp:cNvSpPr/>
      </dsp:nvSpPr>
      <dsp:spPr>
        <a:xfrm>
          <a:off x="3507486" y="678984"/>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Lynne Simpson :  Head of Group Procurement</a:t>
          </a:r>
          <a:endParaRPr lang="en-US" sz="1200" kern="1200" dirty="0">
            <a:latin typeface="Mylius Modern" panose="020B0504020202020204"/>
          </a:endParaRPr>
        </a:p>
      </dsp:txBody>
      <dsp:txXfrm>
        <a:off x="3523912" y="695410"/>
        <a:ext cx="3913069" cy="303645"/>
      </dsp:txXfrm>
    </dsp:sp>
    <dsp:sp modelId="{72948AEE-FDFB-49F5-A4D5-81B1CC396CB6}">
      <dsp:nvSpPr>
        <dsp:cNvPr id="0" name=""/>
        <dsp:cNvSpPr/>
      </dsp:nvSpPr>
      <dsp:spPr>
        <a:xfrm>
          <a:off x="3507486" y="1032307"/>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Karen Hastings :  National Health Information Manager</a:t>
          </a:r>
          <a:endParaRPr lang="en-US" sz="1200" kern="1200" dirty="0">
            <a:latin typeface="Mylius Modern" panose="020B0504020202020204"/>
          </a:endParaRPr>
        </a:p>
      </dsp:txBody>
      <dsp:txXfrm>
        <a:off x="3523912" y="1048733"/>
        <a:ext cx="3913069" cy="303645"/>
      </dsp:txXfrm>
    </dsp:sp>
    <dsp:sp modelId="{001CB3C0-D893-49AD-A322-5EF768FEBFC6}">
      <dsp:nvSpPr>
        <dsp:cNvPr id="0" name=""/>
        <dsp:cNvSpPr/>
      </dsp:nvSpPr>
      <dsp:spPr>
        <a:xfrm>
          <a:off x="3507486" y="1385629"/>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Bev Berkley :  National Billing Manager</a:t>
          </a:r>
          <a:endParaRPr lang="en-US" sz="1200" kern="1200" dirty="0">
            <a:latin typeface="Mylius Modern" panose="020B0504020202020204"/>
          </a:endParaRPr>
        </a:p>
      </dsp:txBody>
      <dsp:txXfrm>
        <a:off x="3523912" y="1402055"/>
        <a:ext cx="3913069" cy="303645"/>
      </dsp:txXfrm>
    </dsp:sp>
    <dsp:sp modelId="{A00E11F5-CB84-4A02-AFE1-DDCDBDAE3F30}">
      <dsp:nvSpPr>
        <dsp:cNvPr id="0" name=""/>
        <dsp:cNvSpPr/>
      </dsp:nvSpPr>
      <dsp:spPr>
        <a:xfrm>
          <a:off x="3507486" y="1738951"/>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Devinder Jain :  National Payroll Manager</a:t>
          </a:r>
          <a:endParaRPr lang="en-US" sz="1200" kern="1200" dirty="0">
            <a:latin typeface="Mylius Modern" panose="020B0504020202020204"/>
          </a:endParaRPr>
        </a:p>
      </dsp:txBody>
      <dsp:txXfrm>
        <a:off x="3523912" y="1755377"/>
        <a:ext cx="3913069" cy="303645"/>
      </dsp:txXfrm>
    </dsp:sp>
    <dsp:sp modelId="{09AF6EDC-AE21-4592-8EF9-5A1466444E1D}">
      <dsp:nvSpPr>
        <dsp:cNvPr id="0" name=""/>
        <dsp:cNvSpPr/>
      </dsp:nvSpPr>
      <dsp:spPr>
        <a:xfrm>
          <a:off x="3507486" y="2092274"/>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Sarah </a:t>
          </a:r>
          <a:r>
            <a:rPr lang="en-US" sz="1200" b="0" i="0" kern="1200" dirty="0" err="1">
              <a:latin typeface="Mylius Modern" panose="020B0504020202020204"/>
            </a:rPr>
            <a:t>Vandervoort</a:t>
          </a:r>
          <a:r>
            <a:rPr lang="en-US" sz="1200" b="0" i="0" kern="1200" dirty="0">
              <a:latin typeface="Mylius Modern" panose="020B0504020202020204"/>
            </a:rPr>
            <a:t> :  National People Advisor</a:t>
          </a:r>
          <a:endParaRPr lang="en-US" sz="1200" kern="1200" dirty="0">
            <a:latin typeface="Mylius Modern" panose="020B0504020202020204"/>
          </a:endParaRPr>
        </a:p>
      </dsp:txBody>
      <dsp:txXfrm>
        <a:off x="3523912" y="2108700"/>
        <a:ext cx="3913069" cy="303645"/>
      </dsp:txXfrm>
    </dsp:sp>
    <dsp:sp modelId="{7C27CA4E-94A5-4E0A-B329-7EB4846E242C}">
      <dsp:nvSpPr>
        <dsp:cNvPr id="0" name=""/>
        <dsp:cNvSpPr/>
      </dsp:nvSpPr>
      <dsp:spPr>
        <a:xfrm>
          <a:off x="3507486" y="2445596"/>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Di Nicholson :  National Quality Manager</a:t>
          </a:r>
          <a:endParaRPr lang="en-US" sz="1200" kern="1200" dirty="0">
            <a:latin typeface="Mylius Modern" panose="020B0504020202020204"/>
          </a:endParaRPr>
        </a:p>
      </dsp:txBody>
      <dsp:txXfrm>
        <a:off x="3523912" y="2462022"/>
        <a:ext cx="3913069" cy="303645"/>
      </dsp:txXfrm>
    </dsp:sp>
    <dsp:sp modelId="{BF3F14F5-A1DB-4E95-812F-FB28EE2A0340}">
      <dsp:nvSpPr>
        <dsp:cNvPr id="0" name=""/>
        <dsp:cNvSpPr/>
      </dsp:nvSpPr>
      <dsp:spPr>
        <a:xfrm>
          <a:off x="3507486" y="2798918"/>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Benjamin </a:t>
          </a:r>
          <a:r>
            <a:rPr lang="en-US" sz="1200" b="0" i="0" kern="1200" dirty="0" err="1">
              <a:latin typeface="Mylius Modern" panose="020B0504020202020204"/>
            </a:rPr>
            <a:t>Mastronardi</a:t>
          </a:r>
          <a:r>
            <a:rPr lang="en-US" sz="1200" b="0" i="0" kern="1200" dirty="0">
              <a:latin typeface="Mylius Modern" panose="020B0504020202020204"/>
            </a:rPr>
            <a:t> :  National Quality Systems Manager</a:t>
          </a:r>
          <a:endParaRPr lang="en-US" sz="1200" kern="1200" dirty="0">
            <a:latin typeface="Mylius Modern" panose="020B0504020202020204"/>
          </a:endParaRPr>
        </a:p>
      </dsp:txBody>
      <dsp:txXfrm>
        <a:off x="3523912" y="2815344"/>
        <a:ext cx="3913069" cy="303645"/>
      </dsp:txXfrm>
    </dsp:sp>
    <dsp:sp modelId="{E9CB6102-5719-4198-AB96-6C050A1D0485}">
      <dsp:nvSpPr>
        <dsp:cNvPr id="0" name=""/>
        <dsp:cNvSpPr/>
      </dsp:nvSpPr>
      <dsp:spPr>
        <a:xfrm>
          <a:off x="3507486" y="3152241"/>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Alana Perry :  National Contracts &amp; Analytics Manager</a:t>
          </a:r>
          <a:endParaRPr lang="en-US" sz="1200" kern="1200" dirty="0">
            <a:latin typeface="Mylius Modern" panose="020B0504020202020204"/>
          </a:endParaRPr>
        </a:p>
      </dsp:txBody>
      <dsp:txXfrm>
        <a:off x="3523912" y="3168667"/>
        <a:ext cx="3913069" cy="303645"/>
      </dsp:txXfrm>
    </dsp:sp>
    <dsp:sp modelId="{469AAB95-D87B-402C-B0CA-20C883CE15F1}">
      <dsp:nvSpPr>
        <dsp:cNvPr id="0" name=""/>
        <dsp:cNvSpPr/>
      </dsp:nvSpPr>
      <dsp:spPr>
        <a:xfrm>
          <a:off x="3507486" y="3505563"/>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Elise </a:t>
          </a:r>
          <a:r>
            <a:rPr lang="en-US" sz="1200" b="0" i="0" kern="1200" dirty="0" err="1">
              <a:latin typeface="Mylius Modern" panose="020B0504020202020204"/>
            </a:rPr>
            <a:t>Andrusiow</a:t>
          </a:r>
          <a:r>
            <a:rPr lang="en-US" sz="1200" b="0" i="0" kern="1200" dirty="0">
              <a:latin typeface="Mylius Modern" panose="020B0504020202020204"/>
            </a:rPr>
            <a:t> :  National </a:t>
          </a:r>
          <a:r>
            <a:rPr lang="en-US" sz="1200" b="0" i="0" kern="1200" dirty="0" err="1">
              <a:latin typeface="Mylius Modern" panose="020B0504020202020204"/>
            </a:rPr>
            <a:t>WebPAS</a:t>
          </a:r>
          <a:r>
            <a:rPr lang="en-US" sz="1200" b="0" i="0" kern="1200" dirty="0">
              <a:latin typeface="Mylius Modern" panose="020B0504020202020204"/>
            </a:rPr>
            <a:t> Manager</a:t>
          </a:r>
          <a:endParaRPr lang="en-US" sz="1200" kern="1200" dirty="0">
            <a:latin typeface="Mylius Modern" panose="020B0504020202020204"/>
          </a:endParaRPr>
        </a:p>
      </dsp:txBody>
      <dsp:txXfrm>
        <a:off x="3523912" y="3521989"/>
        <a:ext cx="3913069" cy="303645"/>
      </dsp:txXfrm>
    </dsp:sp>
    <dsp:sp modelId="{5821ED96-3DA4-4079-B0E3-C824330233BE}">
      <dsp:nvSpPr>
        <dsp:cNvPr id="0" name=""/>
        <dsp:cNvSpPr/>
      </dsp:nvSpPr>
      <dsp:spPr>
        <a:xfrm>
          <a:off x="3507486" y="3858885"/>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Greg Campbell :  National Manager :  Development and Construction</a:t>
          </a:r>
          <a:endParaRPr lang="en-US" sz="1200" kern="1200" dirty="0">
            <a:latin typeface="Mylius Modern" panose="020B0504020202020204"/>
          </a:endParaRPr>
        </a:p>
      </dsp:txBody>
      <dsp:txXfrm>
        <a:off x="3523912" y="3875311"/>
        <a:ext cx="3913069" cy="303645"/>
      </dsp:txXfrm>
    </dsp:sp>
    <dsp:sp modelId="{ECC09C22-07D2-4E1C-8E7D-3F22D8075C51}">
      <dsp:nvSpPr>
        <dsp:cNvPr id="0" name=""/>
        <dsp:cNvSpPr/>
      </dsp:nvSpPr>
      <dsp:spPr>
        <a:xfrm>
          <a:off x="3507486" y="4212207"/>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Jason Lees :  National Facilities Manager</a:t>
          </a:r>
          <a:endParaRPr lang="en-US" sz="1200" kern="1200" dirty="0">
            <a:latin typeface="Mylius Modern" panose="020B0504020202020204"/>
          </a:endParaRPr>
        </a:p>
      </dsp:txBody>
      <dsp:txXfrm>
        <a:off x="3523912" y="4228633"/>
        <a:ext cx="3913069" cy="303645"/>
      </dsp:txXfrm>
    </dsp:sp>
    <dsp:sp modelId="{CE639F60-37BF-4189-A49D-D5C5DB5B19FC}">
      <dsp:nvSpPr>
        <dsp:cNvPr id="0" name=""/>
        <dsp:cNvSpPr/>
      </dsp:nvSpPr>
      <dsp:spPr>
        <a:xfrm>
          <a:off x="3507486" y="4565530"/>
          <a:ext cx="3945921" cy="336497"/>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Mylius Modern" panose="020B0504020202020204"/>
            </a:rPr>
            <a:t>Brianna Pike :  Commercial Manager</a:t>
          </a:r>
          <a:endParaRPr lang="en-US" sz="1200" kern="1200" dirty="0">
            <a:latin typeface="Mylius Modern" panose="020B0504020202020204"/>
          </a:endParaRPr>
        </a:p>
      </dsp:txBody>
      <dsp:txXfrm>
        <a:off x="3523912" y="4581956"/>
        <a:ext cx="3913069" cy="30364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9F7B82-DAFF-4A57-BBBE-22B6F09A663E}" type="datetimeFigureOut">
              <a:rPr lang="en-US" smtClean="0"/>
              <a:t>3/15/2024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1CEDF-B971-4A50-AA6D-D63F224787C9}" type="slidenum">
              <a:rPr lang="en-US" smtClean="0"/>
              <a:t>‹#›</a:t>
            </a:fld>
            <a:endParaRPr lang="en-US"/>
          </a:p>
        </p:txBody>
      </p:sp>
    </p:spTree>
    <p:extLst>
      <p:ext uri="{BB962C8B-B14F-4D97-AF65-F5344CB8AC3E}">
        <p14:creationId xmlns:p14="http://schemas.microsoft.com/office/powerpoint/2010/main" val="3094359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20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090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803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945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0006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9805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2535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098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5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277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539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4078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95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61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8372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0808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973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998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377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7970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2820f870f_2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2c2820f870f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936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6715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0833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43496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B0E61-84B1-4AFC-B45F-6282A9D900C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BE29384-1523-4337-B839-96FA617ED957}"/>
              </a:ext>
            </a:extLst>
          </p:cNvPr>
          <p:cNvSpPr>
            <a:spLocks noGrp="1"/>
          </p:cNvSpPr>
          <p:nvPr>
            <p:ph type="dt" sz="half" idx="10"/>
          </p:nvPr>
        </p:nvSpPr>
        <p:spPr/>
        <p:txBody>
          <a:bodyPr/>
          <a:lstStyle/>
          <a:p>
            <a:endParaRPr lang="en-GB"/>
          </a:p>
        </p:txBody>
      </p:sp>
      <p:sp>
        <p:nvSpPr>
          <p:cNvPr id="4" name="Content Placeholder 2">
            <a:extLst>
              <a:ext uri="{FF2B5EF4-FFF2-40B4-BE49-F238E27FC236}">
                <a16:creationId xmlns:a16="http://schemas.microsoft.com/office/drawing/2014/main" id="{2B9385B3-85E9-4023-BC4A-ADA40024170A}"/>
              </a:ext>
            </a:extLst>
          </p:cNvPr>
          <p:cNvSpPr>
            <a:spLocks noGrp="1"/>
          </p:cNvSpPr>
          <p:nvPr>
            <p:ph idx="11" hasCustomPrompt="1"/>
          </p:nvPr>
        </p:nvSpPr>
        <p:spPr>
          <a:xfrm>
            <a:off x="447675" y="1676401"/>
            <a:ext cx="10749412" cy="4429124"/>
          </a:xfrm>
          <a:prstGeom prst="rect">
            <a:avLst/>
          </a:prstGeom>
        </p:spPr>
        <p:txBody>
          <a:bodyPr/>
          <a:lstStyle>
            <a:lvl1pPr marL="0" indent="0">
              <a:lnSpc>
                <a:spcPct val="100000"/>
              </a:lnSpc>
              <a:buNone/>
              <a:defRPr sz="1600" b="1"/>
            </a:lvl1pPr>
            <a:lvl2pPr marL="7938" indent="0">
              <a:buNone/>
              <a:tabLst/>
              <a:defRPr sz="1400"/>
            </a:lvl2pPr>
            <a:lvl3pPr marL="447675" indent="-188913">
              <a:tabLst/>
              <a:defRPr sz="1200"/>
            </a:lvl3pPr>
            <a:lvl4pPr marL="715963" indent="-233363">
              <a:tabLst/>
              <a:defRPr sz="1100"/>
            </a:lvl4pPr>
            <a:lvl5pPr marL="984250" indent="-233363">
              <a:tabLst/>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869011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43673" y="323488"/>
            <a:ext cx="8797439" cy="442867"/>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1400"/>
              <a:buNone/>
              <a:defRPr sz="1467"/>
            </a:lvl1pPr>
            <a:lvl2pPr lvl="1">
              <a:spcBef>
                <a:spcPts val="0"/>
              </a:spcBef>
              <a:spcAft>
                <a:spcPts val="0"/>
              </a:spcAft>
              <a:buSzPts val="1100"/>
              <a:buNone/>
              <a:defRPr sz="1467"/>
            </a:lvl2pPr>
            <a:lvl3pPr lvl="2">
              <a:spcBef>
                <a:spcPts val="0"/>
              </a:spcBef>
              <a:spcAft>
                <a:spcPts val="0"/>
              </a:spcAft>
              <a:buSzPts val="1100"/>
              <a:buNone/>
              <a:defRPr sz="1467"/>
            </a:lvl3pPr>
            <a:lvl4pPr lvl="3">
              <a:spcBef>
                <a:spcPts val="0"/>
              </a:spcBef>
              <a:spcAft>
                <a:spcPts val="0"/>
              </a:spcAft>
              <a:buSzPts val="1100"/>
              <a:buNone/>
              <a:defRPr sz="1467"/>
            </a:lvl4pPr>
            <a:lvl5pPr lvl="4">
              <a:spcBef>
                <a:spcPts val="0"/>
              </a:spcBef>
              <a:spcAft>
                <a:spcPts val="0"/>
              </a:spcAft>
              <a:buSzPts val="1100"/>
              <a:buNone/>
              <a:defRPr sz="1467"/>
            </a:lvl5pPr>
            <a:lvl6pPr lvl="5">
              <a:spcBef>
                <a:spcPts val="0"/>
              </a:spcBef>
              <a:spcAft>
                <a:spcPts val="0"/>
              </a:spcAft>
              <a:buSzPts val="1100"/>
              <a:buNone/>
              <a:defRPr sz="1467"/>
            </a:lvl6pPr>
            <a:lvl7pPr lvl="6">
              <a:spcBef>
                <a:spcPts val="0"/>
              </a:spcBef>
              <a:spcAft>
                <a:spcPts val="0"/>
              </a:spcAft>
              <a:buSzPts val="1100"/>
              <a:buNone/>
              <a:defRPr sz="1467"/>
            </a:lvl7pPr>
            <a:lvl8pPr lvl="7">
              <a:spcBef>
                <a:spcPts val="0"/>
              </a:spcBef>
              <a:spcAft>
                <a:spcPts val="0"/>
              </a:spcAft>
              <a:buSzPts val="1100"/>
              <a:buNone/>
              <a:defRPr sz="1467"/>
            </a:lvl8pPr>
            <a:lvl9pPr lvl="8">
              <a:spcBef>
                <a:spcPts val="0"/>
              </a:spcBef>
              <a:spcAft>
                <a:spcPts val="0"/>
              </a:spcAft>
              <a:buSzPts val="1100"/>
              <a:buNone/>
              <a:defRPr sz="1467"/>
            </a:lvl9pPr>
          </a:lstStyle>
          <a:p>
            <a:endParaRPr/>
          </a:p>
        </p:txBody>
      </p:sp>
      <p:sp>
        <p:nvSpPr>
          <p:cNvPr id="52" name="Google Shape;52;p13"/>
          <p:cNvSpPr txBox="1">
            <a:spLocks noGrp="1"/>
          </p:cNvSpPr>
          <p:nvPr>
            <p:ph type="dt" idx="10"/>
          </p:nvPr>
        </p:nvSpPr>
        <p:spPr>
          <a:xfrm>
            <a:off x="8592159" y="6622164"/>
            <a:ext cx="2741736" cy="107723"/>
          </a:xfrm>
          <a:prstGeom prst="rect">
            <a:avLst/>
          </a:prstGeom>
          <a:noFill/>
          <a:ln>
            <a:noFill/>
          </a:ln>
        </p:spPr>
        <p:txBody>
          <a:bodyPr spcFirstLastPara="1" wrap="square" lIns="0" tIns="0" rIns="0" bIns="0" anchor="ctr" anchorCtr="0">
            <a:spAutoFit/>
          </a:bodyPr>
          <a:lstStyle>
            <a:lvl1pPr lvl="0" algn="r">
              <a:spcBef>
                <a:spcPts val="0"/>
              </a:spcBef>
              <a:spcAft>
                <a:spcPts val="0"/>
              </a:spcAft>
              <a:buSzPts val="1100"/>
              <a:buNone/>
              <a:defRPr sz="1467"/>
            </a:lvl1pPr>
            <a:lvl2pPr lvl="1" algn="l">
              <a:spcBef>
                <a:spcPts val="0"/>
              </a:spcBef>
              <a:spcAft>
                <a:spcPts val="0"/>
              </a:spcAft>
              <a:buSzPts val="1100"/>
              <a:buNone/>
              <a:defRPr sz="1467"/>
            </a:lvl2pPr>
            <a:lvl3pPr lvl="2" algn="l">
              <a:spcBef>
                <a:spcPts val="0"/>
              </a:spcBef>
              <a:spcAft>
                <a:spcPts val="0"/>
              </a:spcAft>
              <a:buSzPts val="1100"/>
              <a:buNone/>
              <a:defRPr sz="1467"/>
            </a:lvl3pPr>
            <a:lvl4pPr lvl="3" algn="l">
              <a:spcBef>
                <a:spcPts val="0"/>
              </a:spcBef>
              <a:spcAft>
                <a:spcPts val="0"/>
              </a:spcAft>
              <a:buSzPts val="1100"/>
              <a:buNone/>
              <a:defRPr sz="1467"/>
            </a:lvl4pPr>
            <a:lvl5pPr lvl="4" algn="l">
              <a:spcBef>
                <a:spcPts val="0"/>
              </a:spcBef>
              <a:spcAft>
                <a:spcPts val="0"/>
              </a:spcAft>
              <a:buSzPts val="1100"/>
              <a:buNone/>
              <a:defRPr sz="1467"/>
            </a:lvl5pPr>
            <a:lvl6pPr lvl="5" algn="l">
              <a:spcBef>
                <a:spcPts val="0"/>
              </a:spcBef>
              <a:spcAft>
                <a:spcPts val="0"/>
              </a:spcAft>
              <a:buSzPts val="1100"/>
              <a:buNone/>
              <a:defRPr sz="1467"/>
            </a:lvl6pPr>
            <a:lvl7pPr lvl="6" algn="l">
              <a:spcBef>
                <a:spcPts val="0"/>
              </a:spcBef>
              <a:spcAft>
                <a:spcPts val="0"/>
              </a:spcAft>
              <a:buSzPts val="1100"/>
              <a:buNone/>
              <a:defRPr sz="1467"/>
            </a:lvl7pPr>
            <a:lvl8pPr lvl="7" algn="l">
              <a:spcBef>
                <a:spcPts val="0"/>
              </a:spcBef>
              <a:spcAft>
                <a:spcPts val="0"/>
              </a:spcAft>
              <a:buSzPts val="1100"/>
              <a:buNone/>
              <a:defRPr sz="1467"/>
            </a:lvl8pPr>
            <a:lvl9pPr lvl="8" algn="l">
              <a:spcBef>
                <a:spcPts val="0"/>
              </a:spcBef>
              <a:spcAft>
                <a:spcPts val="0"/>
              </a:spcAft>
              <a:buSzPts val="1100"/>
              <a:buNone/>
              <a:defRPr sz="1467"/>
            </a:lvl9pPr>
          </a:lstStyle>
          <a:p>
            <a:endParaRPr/>
          </a:p>
        </p:txBody>
      </p:sp>
      <p:sp>
        <p:nvSpPr>
          <p:cNvPr id="53" name="Google Shape;53;p13"/>
          <p:cNvSpPr txBox="1">
            <a:spLocks noGrp="1"/>
          </p:cNvSpPr>
          <p:nvPr>
            <p:ph type="body" idx="1"/>
          </p:nvPr>
        </p:nvSpPr>
        <p:spPr>
          <a:xfrm>
            <a:off x="447675" y="1676402"/>
            <a:ext cx="10749412" cy="4429124"/>
          </a:xfrm>
          <a:prstGeom prst="rect">
            <a:avLst/>
          </a:prstGeom>
          <a:noFill/>
          <a:ln>
            <a:noFill/>
          </a:ln>
        </p:spPr>
        <p:txBody>
          <a:bodyPr spcFirstLastPara="1" wrap="square" lIns="68575" tIns="34275" rIns="68575" bIns="34275" anchor="t" anchorCtr="0">
            <a:normAutofit/>
          </a:bodyPr>
          <a:lstStyle>
            <a:lvl1pPr marL="609585" marR="0" lvl="0" indent="-304792" algn="l" rtl="0">
              <a:lnSpc>
                <a:spcPct val="100000"/>
              </a:lnSpc>
              <a:spcBef>
                <a:spcPts val="1067"/>
              </a:spcBef>
              <a:spcAft>
                <a:spcPts val="0"/>
              </a:spcAft>
              <a:buClr>
                <a:srgbClr val="0B5574"/>
              </a:buClr>
              <a:buSzPts val="1200"/>
              <a:buFont typeface="Arial"/>
              <a:buNone/>
              <a:defRPr sz="1600" b="1" i="0" u="none" strike="noStrike" cap="none">
                <a:solidFill>
                  <a:srgbClr val="0B5574"/>
                </a:solidFill>
                <a:latin typeface="Arial"/>
                <a:ea typeface="Arial"/>
                <a:cs typeface="Arial"/>
                <a:sym typeface="Arial"/>
              </a:defRPr>
            </a:lvl1pPr>
            <a:lvl2pPr marL="1219170" marR="0" lvl="1" indent="-304792" algn="l" rtl="0">
              <a:lnSpc>
                <a:spcPct val="150000"/>
              </a:lnSpc>
              <a:spcBef>
                <a:spcPts val="1600"/>
              </a:spcBef>
              <a:spcAft>
                <a:spcPts val="0"/>
              </a:spcAft>
              <a:buClr>
                <a:srgbClr val="0B5574"/>
              </a:buClr>
              <a:buSzPts val="1100"/>
              <a:buFont typeface="Arial"/>
              <a:buNone/>
              <a:defRPr sz="1467" b="0" i="0" u="none" strike="noStrike" cap="none">
                <a:solidFill>
                  <a:srgbClr val="0B5574"/>
                </a:solidFill>
                <a:latin typeface="Arial"/>
                <a:ea typeface="Arial"/>
                <a:cs typeface="Arial"/>
                <a:sym typeface="Arial"/>
              </a:defRPr>
            </a:lvl2pPr>
            <a:lvl3pPr marL="1828754" marR="0" lvl="2" indent="-380990" algn="l" rtl="0">
              <a:lnSpc>
                <a:spcPct val="150000"/>
              </a:lnSpc>
              <a:spcBef>
                <a:spcPts val="1600"/>
              </a:spcBef>
              <a:spcAft>
                <a:spcPts val="0"/>
              </a:spcAft>
              <a:buClr>
                <a:srgbClr val="0B5574"/>
              </a:buClr>
              <a:buSzPts val="900"/>
              <a:buFont typeface="Arial"/>
              <a:buChar char="•"/>
              <a:defRPr sz="1200" b="0" i="0" u="none" strike="noStrike" cap="none">
                <a:solidFill>
                  <a:srgbClr val="0B5574"/>
                </a:solidFill>
                <a:latin typeface="Arial"/>
                <a:ea typeface="Arial"/>
                <a:cs typeface="Arial"/>
                <a:sym typeface="Arial"/>
              </a:defRPr>
            </a:lvl3pPr>
            <a:lvl4pPr marL="2438339" marR="0" lvl="3" indent="-372524" algn="l" rtl="0">
              <a:lnSpc>
                <a:spcPct val="150000"/>
              </a:lnSpc>
              <a:spcBef>
                <a:spcPts val="1600"/>
              </a:spcBef>
              <a:spcAft>
                <a:spcPts val="0"/>
              </a:spcAft>
              <a:buClr>
                <a:srgbClr val="0B5574"/>
              </a:buClr>
              <a:buSzPts val="800"/>
              <a:buFont typeface="Arial"/>
              <a:buChar char="•"/>
              <a:defRPr sz="1067" b="0" i="0" u="none" strike="noStrike" cap="none">
                <a:solidFill>
                  <a:srgbClr val="0B5574"/>
                </a:solidFill>
                <a:latin typeface="Arial"/>
                <a:ea typeface="Arial"/>
                <a:cs typeface="Arial"/>
                <a:sym typeface="Arial"/>
              </a:defRPr>
            </a:lvl4pPr>
            <a:lvl5pPr marL="3047924" marR="0" lvl="4" indent="-372524" algn="l" rtl="0">
              <a:lnSpc>
                <a:spcPct val="150000"/>
              </a:lnSpc>
              <a:spcBef>
                <a:spcPts val="1600"/>
              </a:spcBef>
              <a:spcAft>
                <a:spcPts val="0"/>
              </a:spcAft>
              <a:buClr>
                <a:srgbClr val="0B5574"/>
              </a:buClr>
              <a:buSzPts val="800"/>
              <a:buFont typeface="Arial"/>
              <a:buChar char="•"/>
              <a:defRPr sz="1067" b="0" i="0" u="none" strike="noStrike" cap="none">
                <a:solidFill>
                  <a:srgbClr val="0B5574"/>
                </a:solidFill>
                <a:latin typeface="Arial"/>
                <a:ea typeface="Arial"/>
                <a:cs typeface="Arial"/>
                <a:sym typeface="Arial"/>
              </a:defRPr>
            </a:lvl5pPr>
            <a:lvl6pPr marL="3657509" marR="0" lvl="5"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1600"/>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1600"/>
              </a:spcBef>
              <a:spcAft>
                <a:spcPts val="160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01210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14274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463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87682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798176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63316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2777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31775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826780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888" r:id="rId10"/>
    <p:sldLayoutId id="2147483748" r:id="rId11"/>
  </p:sldLayoutIdLst>
  <p:hf sldNum="0" hdr="0" dt="0"/>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47874"/>
        </a:solid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A0E0B4F7-25A6-07E6-ABB4-145D294D87B4}"/>
              </a:ext>
            </a:extLst>
          </p:cNvPr>
          <p:cNvSpPr txBox="1">
            <a:spLocks/>
          </p:cNvSpPr>
          <p:nvPr userDrawn="1"/>
        </p:nvSpPr>
        <p:spPr>
          <a:xfrm>
            <a:off x="1338470" y="291519"/>
            <a:ext cx="9144000" cy="275781"/>
          </a:xfrm>
        </p:spPr>
        <p:txBody>
          <a:bodyPr anchor="ctr">
            <a:spAutoFit/>
          </a:bodyPr>
          <a:lstStyle>
            <a:lvl1pPr marL="0" indent="0" algn="ctr" defTabSz="914400" rtl="0" eaLnBrk="1" latinLnBrk="0" hangingPunct="1">
              <a:lnSpc>
                <a:spcPct val="150000"/>
              </a:lnSpc>
              <a:spcBef>
                <a:spcPts val="1000"/>
              </a:spcBef>
              <a:buFont typeface="Arial" panose="020B0604020202020204" pitchFamily="34" charset="0"/>
              <a:buNone/>
              <a:defRPr sz="1100" b="0" i="0" kern="1200" spc="150" baseline="0">
                <a:solidFill>
                  <a:schemeClr val="tx1"/>
                </a:solidFill>
                <a:latin typeface="Mylius Modern" panose="020B0504020202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0" i="0" kern="1200">
                <a:solidFill>
                  <a:schemeClr val="bg1"/>
                </a:solidFill>
                <a:latin typeface="Mylius Modern" panose="020B0504020202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bg1"/>
                </a:solidFill>
                <a:latin typeface="Mylius Modern" panose="020B0504020202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bg1"/>
                </a:solidFill>
                <a:latin typeface="Mylius Modern" panose="020B0504020202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bg1"/>
                </a:solidFill>
                <a:latin typeface="Mylius Modern"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FOR PURPOSES OF FORAGE VIRTUAL WORK EXPERIENCE PROGRAM</a:t>
            </a:r>
          </a:p>
        </p:txBody>
      </p:sp>
    </p:spTree>
    <p:extLst>
      <p:ext uri="{BB962C8B-B14F-4D97-AF65-F5344CB8AC3E}">
        <p14:creationId xmlns:p14="http://schemas.microsoft.com/office/powerpoint/2010/main" val="1059433018"/>
      </p:ext>
    </p:extLst>
  </p:cSld>
  <p:clrMap bg1="lt1" tx1="dk1" bg2="lt2" tx2="dk2" accent1="accent1" accent2="accent2" accent3="accent3" accent4="accent4" accent5="accent5" accent6="accent6" hlink="hlink" folHlink="folHlink"/>
  <p:hf sldNum="0" hdr="0" dt="0"/>
  <p:txStyles>
    <p:titleStyle>
      <a:lvl1pPr algn="ctr" defTabSz="914400" rtl="0" eaLnBrk="1" latinLnBrk="0" hangingPunct="1">
        <a:lnSpc>
          <a:spcPct val="90000"/>
        </a:lnSpc>
        <a:spcBef>
          <a:spcPct val="0"/>
        </a:spcBef>
        <a:buNone/>
        <a:defRPr sz="4400" b="1" i="0" kern="1200" spc="600">
          <a:ln w="19050">
            <a:solidFill>
              <a:schemeClr val="bg1"/>
            </a:solidFill>
          </a:ln>
          <a:noFill/>
          <a:latin typeface="Mylius Modern" panose="020B0504020202020204" pitchFamily="34" charset="0"/>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b="0" i="0" kern="1200">
          <a:solidFill>
            <a:schemeClr val="bg1"/>
          </a:solidFill>
          <a:latin typeface="Mylius Modern" panose="020B0504020202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0" i="0" kern="1200">
          <a:solidFill>
            <a:schemeClr val="bg1"/>
          </a:solidFill>
          <a:latin typeface="Mylius Modern" panose="020B0504020202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bg1"/>
          </a:solidFill>
          <a:latin typeface="Mylius Modern" panose="020B0504020202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bg1"/>
          </a:solidFill>
          <a:latin typeface="Mylius Modern" panose="020B0504020202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bg1"/>
          </a:solidFill>
          <a:latin typeface="Mylius Modern"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CAE110-9424-BA48-83B0-E7C192BA04BD}"/>
              </a:ext>
            </a:extLst>
          </p:cNvPr>
          <p:cNvSpPr/>
          <p:nvPr userDrawn="1"/>
        </p:nvSpPr>
        <p:spPr>
          <a:xfrm>
            <a:off x="0" y="0"/>
            <a:ext cx="12192000" cy="1045029"/>
          </a:xfrm>
          <a:prstGeom prst="rect">
            <a:avLst/>
          </a:prstGeom>
          <a:solidFill>
            <a:srgbClr val="ADD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FA82D79-3D00-3A42-BD93-6B3D72B8C049}"/>
              </a:ext>
            </a:extLst>
          </p:cNvPr>
          <p:cNvSpPr txBox="1"/>
          <p:nvPr userDrawn="1"/>
        </p:nvSpPr>
        <p:spPr>
          <a:xfrm>
            <a:off x="256583" y="6591386"/>
            <a:ext cx="4550546" cy="184666"/>
          </a:xfrm>
          <a:prstGeom prst="rect">
            <a:avLst/>
          </a:prstGeom>
          <a:noFill/>
        </p:spPr>
        <p:txBody>
          <a:bodyPr wrap="square" rtlCol="0">
            <a:spAutoFit/>
          </a:bodyPr>
          <a:lstStyle/>
          <a:p>
            <a:r>
              <a:rPr lang="en-US" sz="600" b="0" i="0" spc="0" dirty="0">
                <a:solidFill>
                  <a:srgbClr val="BEB3B2"/>
                </a:solidFill>
                <a:latin typeface="Mylius Modern" panose="020B0504020202020204" pitchFamily="34" charset="0"/>
              </a:rPr>
              <a:t>FOR PURPOSES OF FORAGE VIRTUAL WORK EXPERIENCE PROGRAM</a:t>
            </a:r>
          </a:p>
        </p:txBody>
      </p:sp>
      <p:sp>
        <p:nvSpPr>
          <p:cNvPr id="13" name="Slide Number Placeholder 5">
            <a:extLst>
              <a:ext uri="{FF2B5EF4-FFF2-40B4-BE49-F238E27FC236}">
                <a16:creationId xmlns:a16="http://schemas.microsoft.com/office/drawing/2014/main" id="{EB54ABC8-9A94-4548-9736-C4C7B4C0BAE2}"/>
              </a:ext>
            </a:extLst>
          </p:cNvPr>
          <p:cNvSpPr txBox="1">
            <a:spLocks/>
          </p:cNvSpPr>
          <p:nvPr userDrawn="1"/>
        </p:nvSpPr>
        <p:spPr>
          <a:xfrm>
            <a:off x="11251474" y="6583692"/>
            <a:ext cx="710068" cy="18466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1BACC82-5A65-4E43-B4FE-801ED5E2C88E}" type="slidenum">
              <a:rPr lang="en-GB" sz="700" b="0" i="0" smtClean="0">
                <a:solidFill>
                  <a:srgbClr val="BEB3B2"/>
                </a:solidFill>
                <a:latin typeface="Mylius Modern" panose="020B0504020202020204" pitchFamily="34" charset="0"/>
              </a:rPr>
              <a:pPr algn="r"/>
              <a:t>‹#›</a:t>
            </a:fld>
            <a:endParaRPr lang="en-GB" sz="1000" b="0" i="0">
              <a:solidFill>
                <a:srgbClr val="BEB3B2"/>
              </a:solidFill>
              <a:latin typeface="Mylius Modern" panose="020B0504020202020204" pitchFamily="34" charset="0"/>
            </a:endParaRPr>
          </a:p>
        </p:txBody>
      </p:sp>
      <p:sp>
        <p:nvSpPr>
          <p:cNvPr id="6" name="Title Placeholder 1">
            <a:extLst>
              <a:ext uri="{FF2B5EF4-FFF2-40B4-BE49-F238E27FC236}">
                <a16:creationId xmlns:a16="http://schemas.microsoft.com/office/drawing/2014/main" id="{58A772E0-A577-FA4A-8DD2-882CD356302E}"/>
              </a:ext>
            </a:extLst>
          </p:cNvPr>
          <p:cNvSpPr>
            <a:spLocks noGrp="1"/>
          </p:cNvSpPr>
          <p:nvPr>
            <p:ph type="title"/>
          </p:nvPr>
        </p:nvSpPr>
        <p:spPr>
          <a:xfrm>
            <a:off x="343672" y="323488"/>
            <a:ext cx="8797438" cy="442867"/>
          </a:xfrm>
          <a:prstGeom prst="rect">
            <a:avLst/>
          </a:prstGeom>
        </p:spPr>
        <p:txBody>
          <a:bodyPr vert="horz" wrap="square" lIns="0" tIns="0" rIns="0" bIns="0" rtlCol="0" anchor="ctr" anchorCtr="0">
            <a:noAutofit/>
          </a:bodyPr>
          <a:lstStyle/>
          <a:p>
            <a:r>
              <a:rPr lang="en-GB"/>
              <a:t>CLICK TO EDIT MASTER TITLE STYLE</a:t>
            </a:r>
          </a:p>
        </p:txBody>
      </p:sp>
      <p:pic>
        <p:nvPicPr>
          <p:cNvPr id="8" name="Picture 7" descr="Shape, rectangle&#10;&#10;Description automatically generated">
            <a:extLst>
              <a:ext uri="{FF2B5EF4-FFF2-40B4-BE49-F238E27FC236}">
                <a16:creationId xmlns:a16="http://schemas.microsoft.com/office/drawing/2014/main" id="{282FE7E8-8ACE-C049-AD78-27A9B8AC9B86}"/>
              </a:ext>
            </a:extLst>
          </p:cNvPr>
          <p:cNvPicPr>
            <a:picLocks noChangeAspect="1"/>
          </p:cNvPicPr>
          <p:nvPr userDrawn="1"/>
        </p:nvPicPr>
        <p:blipFill>
          <a:blip r:embed="rId3"/>
          <a:stretch>
            <a:fillRect/>
          </a:stretch>
        </p:blipFill>
        <p:spPr>
          <a:xfrm>
            <a:off x="10810753" y="368300"/>
            <a:ext cx="1046285" cy="260270"/>
          </a:xfrm>
          <a:prstGeom prst="rect">
            <a:avLst/>
          </a:prstGeom>
        </p:spPr>
      </p:pic>
      <p:sp>
        <p:nvSpPr>
          <p:cNvPr id="9" name="Date Placeholder 3">
            <a:extLst>
              <a:ext uri="{FF2B5EF4-FFF2-40B4-BE49-F238E27FC236}">
                <a16:creationId xmlns:a16="http://schemas.microsoft.com/office/drawing/2014/main" id="{C33239F7-E119-B84B-937E-C500AF04A255}"/>
              </a:ext>
            </a:extLst>
          </p:cNvPr>
          <p:cNvSpPr>
            <a:spLocks noGrp="1"/>
          </p:cNvSpPr>
          <p:nvPr>
            <p:ph type="dt" sz="half" idx="2"/>
          </p:nvPr>
        </p:nvSpPr>
        <p:spPr>
          <a:xfrm>
            <a:off x="8592159" y="6622164"/>
            <a:ext cx="2741736" cy="107722"/>
          </a:xfrm>
          <a:prstGeom prst="rect">
            <a:avLst/>
          </a:prstGeom>
        </p:spPr>
        <p:txBody>
          <a:bodyPr vert="horz" wrap="square" lIns="0" tIns="0" rIns="0" bIns="0" rtlCol="0" anchor="ctr">
            <a:spAutoFit/>
          </a:bodyPr>
          <a:lstStyle>
            <a:lvl1pPr algn="r">
              <a:defRPr lang="en-GB" sz="700" b="0" i="0" cap="all" spc="110" baseline="0" smtClean="0">
                <a:solidFill>
                  <a:srgbClr val="BEB3B2"/>
                </a:solidFill>
                <a:latin typeface="Mylius Modern" panose="020B0504020202020204" pitchFamily="34" charset="0"/>
              </a:defRPr>
            </a:lvl1pPr>
          </a:lstStyle>
          <a:p>
            <a:endParaRPr lang="en-GB"/>
          </a:p>
        </p:txBody>
      </p:sp>
    </p:spTree>
    <p:extLst>
      <p:ext uri="{BB962C8B-B14F-4D97-AF65-F5344CB8AC3E}">
        <p14:creationId xmlns:p14="http://schemas.microsoft.com/office/powerpoint/2010/main" val="252218035"/>
      </p:ext>
    </p:extLst>
  </p:cSld>
  <p:clrMap bg1="lt1" tx1="dk1" bg2="lt2" tx2="dk2" accent1="accent1" accent2="accent2" accent3="accent3" accent4="accent4" accent5="accent5" accent6="accent6" hlink="hlink" folHlink="folHlink"/>
  <p:sldLayoutIdLst>
    <p:sldLayoutId id="2147483749" r:id="rId1"/>
  </p:sldLayoutIdLst>
  <p:hf sldNum="0" hdr="0" dt="0"/>
  <p:txStyles>
    <p:titleStyle>
      <a:lvl1pPr algn="l" defTabSz="914400" rtl="0" eaLnBrk="1" latinLnBrk="0" hangingPunct="1">
        <a:lnSpc>
          <a:spcPct val="90000"/>
        </a:lnSpc>
        <a:spcBef>
          <a:spcPct val="0"/>
        </a:spcBef>
        <a:buNone/>
        <a:defRPr sz="2800" b="0" i="0" kern="1200" cap="all" spc="600" baseline="0">
          <a:solidFill>
            <a:schemeClr val="bg1"/>
          </a:solidFill>
          <a:latin typeface="Mylius Modern" panose="020B0504020202020204" pitchFamily="34" charset="0"/>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b="0" i="0" kern="1200">
          <a:solidFill>
            <a:srgbClr val="0B5574"/>
          </a:solidFill>
          <a:latin typeface="Mylius Modern" panose="020B0504020202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600" b="0" i="0" kern="1200">
          <a:solidFill>
            <a:srgbClr val="0B5574"/>
          </a:solidFill>
          <a:latin typeface="Mylius Modern" panose="020B0504020202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b="0" i="0" kern="1200">
          <a:solidFill>
            <a:srgbClr val="0B5574"/>
          </a:solidFill>
          <a:latin typeface="Mylius Modern" panose="020B0504020202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b="0" i="0" kern="1200">
          <a:solidFill>
            <a:srgbClr val="0B5574"/>
          </a:solidFill>
          <a:latin typeface="Mylius Modern" panose="020B0504020202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b="0" i="0" kern="1200">
          <a:solidFill>
            <a:srgbClr val="0B5574"/>
          </a:solidFill>
          <a:latin typeface="Mylius Modern"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F26B43"/>
          </p15:clr>
        </p15:guide>
        <p15:guide id="2" orient="horz" pos="232">
          <p15:clr>
            <a:srgbClr val="F26B43"/>
          </p15:clr>
        </p15:guide>
        <p15:guide id="3" pos="7469">
          <p15:clr>
            <a:srgbClr val="F26B43"/>
          </p15:clr>
        </p15:guide>
        <p15:guide id="4" orient="horz" pos="40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9" r:id="rId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45" name="Group 1044">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037" name="Group 1036">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039" name="Straight Connector 1038">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38" name="Oval 1037">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52" name="Rectangle 1051">
            <a:extLst>
              <a:ext uri="{FF2B5EF4-FFF2-40B4-BE49-F238E27FC236}">
                <a16:creationId xmlns:a16="http://schemas.microsoft.com/office/drawing/2014/main" id="{5008198D-FCF3-41E4-A622-7191D7174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2317DD16-9A39-4986-A44C-D56EB682A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ur Centre – Wollongong Day Surgery">
            <a:extLst>
              <a:ext uri="{FF2B5EF4-FFF2-40B4-BE49-F238E27FC236}">
                <a16:creationId xmlns:a16="http://schemas.microsoft.com/office/drawing/2014/main" id="{AEB06C57-81EE-C8FD-B2B7-1CA04AE5186E}"/>
              </a:ext>
            </a:extLst>
          </p:cNvPr>
          <p:cNvPicPr>
            <a:picLocks noChangeAspect="1" noChangeArrowheads="1"/>
          </p:cNvPicPr>
          <p:nvPr/>
        </p:nvPicPr>
        <p:blipFill rotWithShape="1">
          <a:blip r:embed="rId3">
            <a:alphaModFix amt="83000"/>
            <a:extLst>
              <a:ext uri="{28A0092B-C50C-407E-A947-70E740481C1C}">
                <a14:useLocalDpi xmlns:a14="http://schemas.microsoft.com/office/drawing/2010/main" val="0"/>
              </a:ext>
            </a:extLst>
          </a:blip>
          <a:srcRect l="7556"/>
          <a:stretch/>
        </p:blipFill>
        <p:spPr bwMode="auto">
          <a:xfrm>
            <a:off x="9351" y="9332"/>
            <a:ext cx="1219198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1046" name="Group 1045">
            <a:extLst>
              <a:ext uri="{FF2B5EF4-FFF2-40B4-BE49-F238E27FC236}">
                <a16:creationId xmlns:a16="http://schemas.microsoft.com/office/drawing/2014/main" id="{14504C28-803F-4875-9994-193D706F3E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047" name="Group 1046">
              <a:extLst>
                <a:ext uri="{FF2B5EF4-FFF2-40B4-BE49-F238E27FC236}">
                  <a16:creationId xmlns:a16="http://schemas.microsoft.com/office/drawing/2014/main" id="{1DF1F0D2-4E2E-4AE8-86E3-958F3E95668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049" name="Straight Connector 1048">
                <a:extLst>
                  <a:ext uri="{FF2B5EF4-FFF2-40B4-BE49-F238E27FC236}">
                    <a16:creationId xmlns:a16="http://schemas.microsoft.com/office/drawing/2014/main" id="{84F6BEA5-2F4F-4362-A891-78363C8936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FDED8AE-980C-40E2-B82B-1866F084F2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048" name="Oval 1047">
              <a:extLst>
                <a:ext uri="{FF2B5EF4-FFF2-40B4-BE49-F238E27FC236}">
                  <a16:creationId xmlns:a16="http://schemas.microsoft.com/office/drawing/2014/main" id="{B30F0F18-3688-47E9-956B-D6644FE68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2668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Forster Private Hospital</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General Surgery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Saad Al: </a:t>
            </a:r>
            <a:r>
              <a:rPr lang="en-US" sz="1400" b="1" dirty="0" err="1">
                <a:solidFill>
                  <a:srgbClr val="0B5574"/>
                </a:solidFill>
                <a:latin typeface="Mylius Modern" panose="020B0504020202020204"/>
                <a:sym typeface="Arial"/>
              </a:rPr>
              <a:t>Mahaidi</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Senan Al: </a:t>
            </a:r>
            <a:r>
              <a:rPr lang="en-US" sz="1400" b="1" dirty="0" err="1">
                <a:solidFill>
                  <a:srgbClr val="0B5574"/>
                </a:solidFill>
                <a:latin typeface="Mylius Modern" panose="020B0504020202020204"/>
                <a:sym typeface="Arial"/>
              </a:rPr>
              <a:t>Mahaidi</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Louise Clarke</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Sami </a:t>
            </a:r>
            <a:r>
              <a:rPr lang="en-US" sz="1400" b="1" dirty="0" err="1">
                <a:solidFill>
                  <a:srgbClr val="0B5574"/>
                </a:solidFill>
                <a:latin typeface="Mylius Modern" panose="020B0504020202020204"/>
                <a:sym typeface="Arial"/>
              </a:rPr>
              <a:t>Dayoub</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t>
            </a:r>
            <a:r>
              <a:rPr lang="en-US" sz="1400" b="1" dirty="0" err="1">
                <a:solidFill>
                  <a:srgbClr val="0B5574"/>
                </a:solidFill>
                <a:latin typeface="Mylius Modern" panose="020B0504020202020204"/>
                <a:sym typeface="Arial"/>
              </a:rPr>
              <a:t>Moheb</a:t>
            </a:r>
            <a:r>
              <a:rPr lang="en-US" sz="1400" b="1" dirty="0">
                <a:solidFill>
                  <a:srgbClr val="0B5574"/>
                </a:solidFill>
                <a:latin typeface="Mylius Modern" panose="020B0504020202020204"/>
                <a:sym typeface="Arial"/>
              </a:rPr>
              <a:t> </a:t>
            </a:r>
            <a:r>
              <a:rPr lang="en-US" sz="1400" b="1" dirty="0" err="1">
                <a:solidFill>
                  <a:srgbClr val="0B5574"/>
                </a:solidFill>
                <a:latin typeface="Mylius Modern" panose="020B0504020202020204"/>
                <a:sym typeface="Arial"/>
              </a:rPr>
              <a:t>Ghaly</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Professor Anubhav Mittal</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A/Prof Garett Smith</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Forster Community Health </a:t>
            </a:r>
            <a:r>
              <a:rPr lang="en-US" sz="1400" b="1" i="0" dirty="0">
                <a:solidFill>
                  <a:srgbClr val="0B5574"/>
                </a:solidFill>
                <a:latin typeface="Mylius Modern" panose="020B0504020202020204"/>
                <a:sym typeface="Arial"/>
              </a:rPr>
              <a:t>:</a:t>
            </a:r>
            <a:r>
              <a:rPr lang="en-US" sz="1400" b="1" dirty="0">
                <a:solidFill>
                  <a:srgbClr val="0B5574"/>
                </a:solidFill>
                <a:latin typeface="Mylius Modern" panose="020B0504020202020204"/>
                <a:sym typeface="Arial"/>
              </a:rPr>
              <a:t> 4.1 (9)</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Forster </a:t>
            </a:r>
            <a:r>
              <a:rPr lang="en-US" sz="1400" b="1" dirty="0" err="1">
                <a:solidFill>
                  <a:srgbClr val="0B5574"/>
                </a:solidFill>
                <a:latin typeface="Mylius Modern" panose="020B0504020202020204"/>
                <a:sym typeface="Arial"/>
              </a:rPr>
              <a:t>Tuncurry</a:t>
            </a:r>
            <a:r>
              <a:rPr lang="en-US" sz="1400" b="1" dirty="0">
                <a:solidFill>
                  <a:srgbClr val="0B5574"/>
                </a:solidFill>
                <a:latin typeface="Mylius Modern" panose="020B0504020202020204"/>
                <a:sym typeface="Arial"/>
              </a:rPr>
              <a:t> Medical Centre : 2.8 (69)</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Tomaree</a:t>
            </a:r>
            <a:r>
              <a:rPr lang="en-US" sz="1400" b="1" dirty="0">
                <a:solidFill>
                  <a:srgbClr val="0B5574"/>
                </a:solidFill>
                <a:latin typeface="Mylius Modern" panose="020B0504020202020204"/>
                <a:sym typeface="Arial"/>
              </a:rPr>
              <a:t> Community Hospital : 3.4 (75)</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Manning Base Hospital : 3.2 (134)</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Gloucester Soldiers' Memorial Hospital : 4.2 (14)</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West Street Medical Centre:  Forster:  3.6(17)</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Wallis Street Medical Centre: 3.1(8)</a:t>
            </a:r>
          </a:p>
          <a:p>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Misdiagnosis, unethical behavior</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Call for closure</a:t>
            </a:r>
          </a:p>
          <a:p>
            <a:endParaRPr lang="en-US" sz="1400" b="1" i="0" dirty="0">
              <a:solidFill>
                <a:srgbClr val="0B5574"/>
              </a:solidFill>
              <a:latin typeface="Mylius Modern" panose="020B0504020202020204"/>
              <a:sym typeface="Arial"/>
            </a:endParaRP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15" name="Google Shape;90;p18">
            <a:extLst>
              <a:ext uri="{FF2B5EF4-FFF2-40B4-BE49-F238E27FC236}">
                <a16:creationId xmlns:a16="http://schemas.microsoft.com/office/drawing/2014/main" id="{248DCB4B-D097-D932-8D10-A3FEF26CAADB}"/>
              </a:ext>
            </a:extLst>
          </p:cNvPr>
          <p:cNvSpPr/>
          <p:nvPr/>
        </p:nvSpPr>
        <p:spPr>
          <a:xfrm>
            <a:off x="5098712" y="130710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Inpatient</a:t>
            </a:r>
            <a:r>
              <a:rPr lang="en" dirty="0">
                <a:solidFill>
                  <a:srgbClr val="083F57"/>
                </a:solidFill>
                <a:latin typeface="Calibri"/>
                <a:ea typeface="Calibri"/>
                <a:cs typeface="Calibri"/>
                <a:sym typeface="Calibri"/>
              </a:rPr>
              <a:t> 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69</a:t>
            </a:r>
            <a:endParaRPr sz="1467" dirty="0"/>
          </a:p>
        </p:txBody>
      </p:sp>
      <p:sp>
        <p:nvSpPr>
          <p:cNvPr id="16" name="Google Shape;93;p18">
            <a:extLst>
              <a:ext uri="{FF2B5EF4-FFF2-40B4-BE49-F238E27FC236}">
                <a16:creationId xmlns:a16="http://schemas.microsoft.com/office/drawing/2014/main" id="{EA0FA132-2025-7611-A1F5-4758BFED62E6}"/>
              </a:ext>
            </a:extLst>
          </p:cNvPr>
          <p:cNvSpPr/>
          <p:nvPr/>
        </p:nvSpPr>
        <p:spPr>
          <a:xfrm>
            <a:off x="5098712" y="230670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Operating Theatres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2</a:t>
            </a:r>
            <a:endParaRPr sz="1467" dirty="0"/>
          </a:p>
        </p:txBody>
      </p:sp>
      <p:sp>
        <p:nvSpPr>
          <p:cNvPr id="17" name="Google Shape;93;p18">
            <a:extLst>
              <a:ext uri="{FF2B5EF4-FFF2-40B4-BE49-F238E27FC236}">
                <a16:creationId xmlns:a16="http://schemas.microsoft.com/office/drawing/2014/main" id="{7F5EC17C-544C-79C0-750A-7C5791973464}"/>
              </a:ext>
            </a:extLst>
          </p:cNvPr>
          <p:cNvSpPr/>
          <p:nvPr/>
        </p:nvSpPr>
        <p:spPr>
          <a:xfrm>
            <a:off x="5098712" y="330631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Day Surgary Unit</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sp>
        <p:nvSpPr>
          <p:cNvPr id="18" name="Google Shape;93;p18">
            <a:extLst>
              <a:ext uri="{FF2B5EF4-FFF2-40B4-BE49-F238E27FC236}">
                <a16:creationId xmlns:a16="http://schemas.microsoft.com/office/drawing/2014/main" id="{206FFB96-0660-8C36-3BD8-CDC8C7C7F9B7}"/>
              </a:ext>
            </a:extLst>
          </p:cNvPr>
          <p:cNvSpPr/>
          <p:nvPr/>
        </p:nvSpPr>
        <p:spPr>
          <a:xfrm>
            <a:off x="5098712" y="4310764"/>
            <a:ext cx="2081581" cy="949493"/>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latin typeface="Calibri" panose="020F0502020204030204" pitchFamily="34" charset="0"/>
                <a:ea typeface="Calibri" panose="020F0502020204030204" pitchFamily="34" charset="0"/>
                <a:cs typeface="Calibri" panose="020F0502020204030204" pitchFamily="34" charset="0"/>
              </a:rPr>
              <a:t>Rehabilitation Unit</a:t>
            </a:r>
            <a:endParaRPr sz="1467"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sp>
        <p:nvSpPr>
          <p:cNvPr id="3" name="Google Shape;90;p18">
            <a:extLst>
              <a:ext uri="{FF2B5EF4-FFF2-40B4-BE49-F238E27FC236}">
                <a16:creationId xmlns:a16="http://schemas.microsoft.com/office/drawing/2014/main" id="{17F5AE19-9890-69C4-A199-71CB1611A299}"/>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21,076</a:t>
            </a:r>
            <a:endParaRPr sz="1467" dirty="0"/>
          </a:p>
        </p:txBody>
      </p:sp>
      <p:pic>
        <p:nvPicPr>
          <p:cNvPr id="2052" name="Picture 4" descr="Photo">
            <a:extLst>
              <a:ext uri="{FF2B5EF4-FFF2-40B4-BE49-F238E27FC236}">
                <a16:creationId xmlns:a16="http://schemas.microsoft.com/office/drawing/2014/main" id="{89507F5A-653F-1331-94A3-992DC3EA2E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562"/>
          <a:stretch/>
        </p:blipFill>
        <p:spPr bwMode="auto">
          <a:xfrm>
            <a:off x="7728183" y="1010931"/>
            <a:ext cx="4462357" cy="28289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484BBE9-71EE-259D-A45B-31AE82EBDB4D}"/>
              </a:ext>
            </a:extLst>
          </p:cNvPr>
          <p:cNvPicPr>
            <a:picLocks noChangeAspect="1"/>
          </p:cNvPicPr>
          <p:nvPr/>
        </p:nvPicPr>
        <p:blipFill>
          <a:blip r:embed="rId4"/>
          <a:stretch>
            <a:fillRect/>
          </a:stretch>
        </p:blipFill>
        <p:spPr>
          <a:xfrm>
            <a:off x="7724889" y="3857625"/>
            <a:ext cx="4465652" cy="2906321"/>
          </a:xfrm>
          <a:prstGeom prst="rect">
            <a:avLst/>
          </a:prstGeom>
        </p:spPr>
      </p:pic>
      <p:sp>
        <p:nvSpPr>
          <p:cNvPr id="9" name="Google Shape;90;p18">
            <a:extLst>
              <a:ext uri="{FF2B5EF4-FFF2-40B4-BE49-F238E27FC236}">
                <a16:creationId xmlns:a16="http://schemas.microsoft.com/office/drawing/2014/main" id="{9168053B-2D70-34DB-B7F4-986C5E8EE2D1}"/>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3.4 </a:t>
            </a:r>
            <a:r>
              <a:rPr lang="en" sz="1200" b="1" dirty="0">
                <a:solidFill>
                  <a:srgbClr val="083F57"/>
                </a:solidFill>
                <a:latin typeface="Calibri"/>
                <a:ea typeface="Calibri"/>
                <a:cs typeface="Calibri"/>
                <a:sym typeface="Calibri"/>
              </a:rPr>
              <a:t>(16)</a:t>
            </a:r>
            <a:endParaRPr sz="1200" dirty="0"/>
          </a:p>
        </p:txBody>
      </p:sp>
    </p:spTree>
    <p:extLst>
      <p:ext uri="{BB962C8B-B14F-4D97-AF65-F5344CB8AC3E}">
        <p14:creationId xmlns:p14="http://schemas.microsoft.com/office/powerpoint/2010/main" val="1516736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Gosford Private Hospital</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General Surgery Doctors:</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Gosford Hospital</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Gosford Specialist Day Hospital</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Pacific Family Medical Centre :  4.5 (20)</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Caligem</a:t>
            </a:r>
            <a:r>
              <a:rPr lang="en-US" sz="1400" b="1" dirty="0">
                <a:solidFill>
                  <a:srgbClr val="0B5574"/>
                </a:solidFill>
                <a:latin typeface="Mylius Modern" panose="020B0504020202020204"/>
                <a:sym typeface="Arial"/>
              </a:rPr>
              <a:t> Health :  4.8 (495)</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SPRING MEDICAL GROUP :  4.6 (313)</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Spring Emergency Centre :  4.8 (20)</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Bridges After Hours GP Clinic </a:t>
            </a:r>
            <a:r>
              <a:rPr lang="en-US" sz="1400" b="1" dirty="0" err="1">
                <a:solidFill>
                  <a:srgbClr val="0B5574"/>
                </a:solidFill>
                <a:latin typeface="Mylius Modern" panose="020B0504020202020204"/>
                <a:sym typeface="Arial"/>
              </a:rPr>
              <a:t>Erina</a:t>
            </a:r>
            <a:r>
              <a:rPr lang="en-US" sz="1400" b="1" dirty="0">
                <a:solidFill>
                  <a:srgbClr val="0B5574"/>
                </a:solidFill>
                <a:latin typeface="Mylius Modern" panose="020B0504020202020204"/>
                <a:sym typeface="Arial"/>
              </a:rPr>
              <a:t> :  3.0 (30)</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Absolute Medical Services :  Dr. John Schulze :  3.0 (6)</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Point Clare Surgery :  4.4 (13)</a:t>
            </a:r>
          </a:p>
          <a:p>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Poor post: surgical care</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Rushed, inadequate care</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Disrespectful treatment</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Medication oversight</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Facility discomforts</a:t>
            </a: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15" name="Google Shape;90;p18">
            <a:extLst>
              <a:ext uri="{FF2B5EF4-FFF2-40B4-BE49-F238E27FC236}">
                <a16:creationId xmlns:a16="http://schemas.microsoft.com/office/drawing/2014/main" id="{248DCB4B-D097-D932-8D10-A3FEF26CAADB}"/>
              </a:ext>
            </a:extLst>
          </p:cNvPr>
          <p:cNvSpPr/>
          <p:nvPr/>
        </p:nvSpPr>
        <p:spPr>
          <a:xfrm>
            <a:off x="5098712" y="130710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Inpatient</a:t>
            </a:r>
            <a:r>
              <a:rPr lang="en" dirty="0">
                <a:solidFill>
                  <a:srgbClr val="083F57"/>
                </a:solidFill>
                <a:latin typeface="Calibri"/>
                <a:ea typeface="Calibri"/>
                <a:cs typeface="Calibri"/>
                <a:sym typeface="Calibri"/>
              </a:rPr>
              <a:t> 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148</a:t>
            </a:r>
            <a:endParaRPr sz="1467" dirty="0"/>
          </a:p>
        </p:txBody>
      </p:sp>
      <p:sp>
        <p:nvSpPr>
          <p:cNvPr id="16" name="Google Shape;93;p18">
            <a:extLst>
              <a:ext uri="{FF2B5EF4-FFF2-40B4-BE49-F238E27FC236}">
                <a16:creationId xmlns:a16="http://schemas.microsoft.com/office/drawing/2014/main" id="{EA0FA132-2025-7611-A1F5-4758BFED62E6}"/>
              </a:ext>
            </a:extLst>
          </p:cNvPr>
          <p:cNvSpPr/>
          <p:nvPr/>
        </p:nvSpPr>
        <p:spPr>
          <a:xfrm>
            <a:off x="5098712" y="230670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Operating Theatres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12</a:t>
            </a:r>
            <a:endParaRPr sz="1467" dirty="0"/>
          </a:p>
        </p:txBody>
      </p:sp>
      <p:sp>
        <p:nvSpPr>
          <p:cNvPr id="17" name="Google Shape;93;p18">
            <a:extLst>
              <a:ext uri="{FF2B5EF4-FFF2-40B4-BE49-F238E27FC236}">
                <a16:creationId xmlns:a16="http://schemas.microsoft.com/office/drawing/2014/main" id="{7F5EC17C-544C-79C0-750A-7C5791973464}"/>
              </a:ext>
            </a:extLst>
          </p:cNvPr>
          <p:cNvSpPr/>
          <p:nvPr/>
        </p:nvSpPr>
        <p:spPr>
          <a:xfrm>
            <a:off x="5098712" y="330631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Day Surgary Unit</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sp>
        <p:nvSpPr>
          <p:cNvPr id="18" name="Google Shape;93;p18">
            <a:extLst>
              <a:ext uri="{FF2B5EF4-FFF2-40B4-BE49-F238E27FC236}">
                <a16:creationId xmlns:a16="http://schemas.microsoft.com/office/drawing/2014/main" id="{206FFB96-0660-8C36-3BD8-CDC8C7C7F9B7}"/>
              </a:ext>
            </a:extLst>
          </p:cNvPr>
          <p:cNvSpPr/>
          <p:nvPr/>
        </p:nvSpPr>
        <p:spPr>
          <a:xfrm>
            <a:off x="5098712" y="4310764"/>
            <a:ext cx="2081581" cy="949493"/>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latin typeface="Calibri" panose="020F0502020204030204" pitchFamily="34" charset="0"/>
                <a:ea typeface="Calibri" panose="020F0502020204030204" pitchFamily="34" charset="0"/>
                <a:cs typeface="Calibri" panose="020F0502020204030204" pitchFamily="34" charset="0"/>
              </a:rPr>
              <a:t>Critical Care Beds</a:t>
            </a:r>
            <a:endParaRPr sz="1467"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14</a:t>
            </a:r>
            <a:endParaRPr sz="1467" dirty="0"/>
          </a:p>
        </p:txBody>
      </p:sp>
      <p:sp>
        <p:nvSpPr>
          <p:cNvPr id="19" name="Google Shape;93;p18">
            <a:extLst>
              <a:ext uri="{FF2B5EF4-FFF2-40B4-BE49-F238E27FC236}">
                <a16:creationId xmlns:a16="http://schemas.microsoft.com/office/drawing/2014/main" id="{20DFFA8F-8B06-C944-CAAC-0B8407B5150D}"/>
              </a:ext>
            </a:extLst>
          </p:cNvPr>
          <p:cNvSpPr/>
          <p:nvPr/>
        </p:nvSpPr>
        <p:spPr>
          <a:xfrm>
            <a:off x="5098711" y="5542040"/>
            <a:ext cx="2081581" cy="949493"/>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latin typeface="Calibri" panose="020F0502020204030204" pitchFamily="34" charset="0"/>
                <a:ea typeface="Calibri" panose="020F0502020204030204" pitchFamily="34" charset="0"/>
                <a:cs typeface="Calibri" panose="020F0502020204030204" pitchFamily="34" charset="0"/>
              </a:rPr>
              <a:t>Private Birthing Suits</a:t>
            </a:r>
            <a:endParaRPr sz="1467"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a:t>
            </a:r>
            <a:endParaRPr sz="1467" dirty="0"/>
          </a:p>
        </p:txBody>
      </p:sp>
      <p:sp>
        <p:nvSpPr>
          <p:cNvPr id="3" name="Google Shape;90;p18">
            <a:extLst>
              <a:ext uri="{FF2B5EF4-FFF2-40B4-BE49-F238E27FC236}">
                <a16:creationId xmlns:a16="http://schemas.microsoft.com/office/drawing/2014/main" id="{F5F57A0D-C091-F3B8-B0DD-5AEB5778970D}"/>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178,136</a:t>
            </a:r>
            <a:endParaRPr sz="1467" dirty="0"/>
          </a:p>
        </p:txBody>
      </p:sp>
      <p:pic>
        <p:nvPicPr>
          <p:cNvPr id="3074" name="Picture 2" descr="Photo">
            <a:extLst>
              <a:ext uri="{FF2B5EF4-FFF2-40B4-BE49-F238E27FC236}">
                <a16:creationId xmlns:a16="http://schemas.microsoft.com/office/drawing/2014/main" id="{84119261-6C6C-EB79-45B4-F36B3856F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2" y="991200"/>
            <a:ext cx="4333867" cy="26979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8D45617-8676-2DCC-2D57-FF622884F9F5}"/>
              </a:ext>
            </a:extLst>
          </p:cNvPr>
          <p:cNvPicPr>
            <a:picLocks noChangeAspect="1"/>
          </p:cNvPicPr>
          <p:nvPr/>
        </p:nvPicPr>
        <p:blipFill>
          <a:blip r:embed="rId4"/>
          <a:stretch>
            <a:fillRect/>
          </a:stretch>
        </p:blipFill>
        <p:spPr>
          <a:xfrm>
            <a:off x="7858131" y="3689139"/>
            <a:ext cx="4354902" cy="2697939"/>
          </a:xfrm>
          <a:prstGeom prst="rect">
            <a:avLst/>
          </a:prstGeom>
        </p:spPr>
      </p:pic>
      <p:sp>
        <p:nvSpPr>
          <p:cNvPr id="9" name="Google Shape;90;p18">
            <a:extLst>
              <a:ext uri="{FF2B5EF4-FFF2-40B4-BE49-F238E27FC236}">
                <a16:creationId xmlns:a16="http://schemas.microsoft.com/office/drawing/2014/main" id="{38AB8130-C57C-4F74-D780-7B6ED75670C0}"/>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4.0 </a:t>
            </a:r>
            <a:r>
              <a:rPr lang="en" sz="1200" b="1" dirty="0">
                <a:solidFill>
                  <a:srgbClr val="083F57"/>
                </a:solidFill>
                <a:latin typeface="Calibri"/>
                <a:ea typeface="Calibri"/>
                <a:cs typeface="Calibri"/>
                <a:sym typeface="Calibri"/>
              </a:rPr>
              <a:t>(89)</a:t>
            </a:r>
            <a:endParaRPr sz="1200" dirty="0"/>
          </a:p>
        </p:txBody>
      </p:sp>
    </p:spTree>
    <p:extLst>
      <p:ext uri="{BB962C8B-B14F-4D97-AF65-F5344CB8AC3E}">
        <p14:creationId xmlns:p14="http://schemas.microsoft.com/office/powerpoint/2010/main" val="1082509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err="1">
                <a:solidFill>
                  <a:schemeClr val="bg1"/>
                </a:solidFill>
                <a:latin typeface="Mylius Modern"/>
              </a:rPr>
              <a:t>Healthwoods</a:t>
            </a:r>
            <a:r>
              <a:rPr lang="en-US" sz="2800" b="1" dirty="0">
                <a:solidFill>
                  <a:schemeClr val="bg1"/>
                </a:solidFill>
                <a:latin typeface="Mylius Modern"/>
              </a:rPr>
              <a:t> Endoscopy Centre</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Consulting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Tasos Nicolaou</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t>
            </a:r>
            <a:r>
              <a:rPr lang="en-US" sz="1400" b="1" dirty="0" err="1">
                <a:solidFill>
                  <a:srgbClr val="0B5574"/>
                </a:solidFill>
                <a:latin typeface="Mylius Modern" panose="020B0504020202020204"/>
                <a:sym typeface="Arial"/>
              </a:rPr>
              <a:t>Tady</a:t>
            </a:r>
            <a:r>
              <a:rPr lang="en-US" sz="1400" b="1" dirty="0">
                <a:solidFill>
                  <a:srgbClr val="0B5574"/>
                </a:solidFill>
                <a:latin typeface="Mylius Modern" panose="020B0504020202020204"/>
                <a:sym typeface="Arial"/>
              </a:rPr>
              <a:t> </a:t>
            </a:r>
            <a:r>
              <a:rPr lang="en-US" sz="1400" b="1" dirty="0" err="1">
                <a:solidFill>
                  <a:srgbClr val="0B5574"/>
                </a:solidFill>
                <a:latin typeface="Mylius Modern" panose="020B0504020202020204"/>
                <a:sym typeface="Arial"/>
              </a:rPr>
              <a:t>Kordian</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Royal Prince Alfred Hospital :  3.5 (728)</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Royal North Shore Hospital :  3.7 (640)</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St George Hospital :  3.2 (482)</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Prince Of Wales Hospital :  3.2 (449)</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St Vincent's Private Hospital Sydney :  3.9 (398)</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Hornsby Ku: ring: gai Hospital :  Rating: 3.5 (362)</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Sydney Adventist Hospital :  Rating: 4.0 (359)</a:t>
            </a:r>
          </a:p>
          <a:p>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New Granville Medical &amp; Dental Centre: 3.8 (57)</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Granville Family Medical Centre: 2.9 (79)</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Clyde Street Medical Centre: 4.1 (50)</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Dellwood Medical Centre: 4.1 (106)</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Dr. Nicolaou's rudeness (for last 3 years)</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Disregard for appointment times.</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Extended procedure delays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P</a:t>
            </a:r>
            <a:r>
              <a:rPr lang="en-US" sz="1400" b="1" i="0" dirty="0">
                <a:solidFill>
                  <a:srgbClr val="0B5574"/>
                </a:solidFill>
                <a:latin typeface="Mylius Modern" panose="020B0504020202020204"/>
                <a:sym typeface="Arial"/>
              </a:rPr>
              <a:t>oor customer service.</a:t>
            </a: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3" name="Google Shape;90;p18">
            <a:extLst>
              <a:ext uri="{FF2B5EF4-FFF2-40B4-BE49-F238E27FC236}">
                <a16:creationId xmlns:a16="http://schemas.microsoft.com/office/drawing/2014/main" id="{5B8FA58F-6C0C-3985-6CEC-622EC61130DE}"/>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10,769</a:t>
            </a:r>
            <a:endParaRPr sz="1467" dirty="0"/>
          </a:p>
        </p:txBody>
      </p:sp>
      <p:pic>
        <p:nvPicPr>
          <p:cNvPr id="4098" name="Picture 2" descr="Photo">
            <a:extLst>
              <a:ext uri="{FF2B5EF4-FFF2-40B4-BE49-F238E27FC236}">
                <a16:creationId xmlns:a16="http://schemas.microsoft.com/office/drawing/2014/main" id="{D662F79F-88DA-A651-D42E-62800C5ED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655" y="991200"/>
            <a:ext cx="4235885" cy="2866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C53AEF9-FBF8-A63D-1141-2000C20C4F56}"/>
              </a:ext>
            </a:extLst>
          </p:cNvPr>
          <p:cNvPicPr>
            <a:picLocks noChangeAspect="1"/>
          </p:cNvPicPr>
          <p:nvPr/>
        </p:nvPicPr>
        <p:blipFill>
          <a:blip r:embed="rId4"/>
          <a:stretch>
            <a:fillRect/>
          </a:stretch>
        </p:blipFill>
        <p:spPr>
          <a:xfrm>
            <a:off x="7942686" y="3857623"/>
            <a:ext cx="4235885" cy="2562841"/>
          </a:xfrm>
          <a:prstGeom prst="rect">
            <a:avLst/>
          </a:prstGeom>
        </p:spPr>
      </p:pic>
      <p:sp>
        <p:nvSpPr>
          <p:cNvPr id="9" name="Google Shape;90;p18">
            <a:extLst>
              <a:ext uri="{FF2B5EF4-FFF2-40B4-BE49-F238E27FC236}">
                <a16:creationId xmlns:a16="http://schemas.microsoft.com/office/drawing/2014/main" id="{750D54D2-3C7C-A364-A95B-5B63E6C13F7F}"/>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3.9 </a:t>
            </a:r>
            <a:r>
              <a:rPr lang="en" sz="1200" b="1" dirty="0">
                <a:solidFill>
                  <a:srgbClr val="083F57"/>
                </a:solidFill>
                <a:latin typeface="Calibri"/>
                <a:ea typeface="Calibri"/>
                <a:cs typeface="Calibri"/>
                <a:sym typeface="Calibri"/>
              </a:rPr>
              <a:t>(67)</a:t>
            </a:r>
            <a:endParaRPr sz="1200" dirty="0"/>
          </a:p>
        </p:txBody>
      </p:sp>
      <p:sp>
        <p:nvSpPr>
          <p:cNvPr id="2" name="Google Shape;90;p18">
            <a:extLst>
              <a:ext uri="{FF2B5EF4-FFF2-40B4-BE49-F238E27FC236}">
                <a16:creationId xmlns:a16="http://schemas.microsoft.com/office/drawing/2014/main" id="{27FEA19E-D477-1A18-9C7C-FC84CADF31E6}"/>
              </a:ext>
            </a:extLst>
          </p:cNvPr>
          <p:cNvSpPr/>
          <p:nvPr/>
        </p:nvSpPr>
        <p:spPr>
          <a:xfrm>
            <a:off x="5098712" y="130710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Procedures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4,000</a:t>
            </a:r>
            <a:endParaRPr sz="1467" dirty="0"/>
          </a:p>
        </p:txBody>
      </p:sp>
      <p:sp>
        <p:nvSpPr>
          <p:cNvPr id="5" name="Google Shape;93;p18">
            <a:extLst>
              <a:ext uri="{FF2B5EF4-FFF2-40B4-BE49-F238E27FC236}">
                <a16:creationId xmlns:a16="http://schemas.microsoft.com/office/drawing/2014/main" id="{77900F6C-11FF-78D0-EA29-31D0F3A0D913}"/>
              </a:ext>
            </a:extLst>
          </p:cNvPr>
          <p:cNvSpPr/>
          <p:nvPr/>
        </p:nvSpPr>
        <p:spPr>
          <a:xfrm>
            <a:off x="5098712" y="230670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Patient Satisfaction %</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96</a:t>
            </a:r>
            <a:endParaRPr sz="1467" dirty="0"/>
          </a:p>
        </p:txBody>
      </p:sp>
      <p:sp>
        <p:nvSpPr>
          <p:cNvPr id="7" name="Google Shape;93;p18">
            <a:extLst>
              <a:ext uri="{FF2B5EF4-FFF2-40B4-BE49-F238E27FC236}">
                <a16:creationId xmlns:a16="http://schemas.microsoft.com/office/drawing/2014/main" id="{022E4777-8D07-697F-C933-870C4F47F374}"/>
              </a:ext>
            </a:extLst>
          </p:cNvPr>
          <p:cNvSpPr/>
          <p:nvPr/>
        </p:nvSpPr>
        <p:spPr>
          <a:xfrm>
            <a:off x="5098712" y="330631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latin typeface="Calibri" panose="020F0502020204030204" pitchFamily="34" charset="0"/>
                <a:ea typeface="Calibri" panose="020F0502020204030204" pitchFamily="34" charset="0"/>
                <a:cs typeface="Calibri" panose="020F0502020204030204" pitchFamily="34" charset="0"/>
              </a:rPr>
              <a:t>Specialists</a:t>
            </a:r>
            <a:endParaRPr sz="1467"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30</a:t>
            </a:r>
            <a:endParaRPr sz="1467" dirty="0"/>
          </a:p>
        </p:txBody>
      </p:sp>
    </p:spTree>
    <p:extLst>
      <p:ext uri="{BB962C8B-B14F-4D97-AF65-F5344CB8AC3E}">
        <p14:creationId xmlns:p14="http://schemas.microsoft.com/office/powerpoint/2010/main" val="1298298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Hobson Health Care :  Sydenham</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General Surgery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Associate Professor </a:t>
            </a:r>
            <a:r>
              <a:rPr lang="en-US" sz="1400" b="1" dirty="0" err="1">
                <a:solidFill>
                  <a:srgbClr val="0B5574"/>
                </a:solidFill>
                <a:latin typeface="Mylius Modern" panose="020B0504020202020204"/>
                <a:sym typeface="Arial"/>
              </a:rPr>
              <a:t>Shiran</a:t>
            </a:r>
            <a:r>
              <a:rPr lang="en-US" sz="1400" b="1" dirty="0">
                <a:solidFill>
                  <a:srgbClr val="0B5574"/>
                </a:solidFill>
                <a:latin typeface="Mylius Modern" panose="020B0504020202020204"/>
                <a:sym typeface="Arial"/>
              </a:rPr>
              <a:t> Wijeratne</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Assoc. Professor Peter Nottle</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Jal </a:t>
            </a:r>
            <a:r>
              <a:rPr lang="en-US" sz="1400" b="1" dirty="0" err="1">
                <a:solidFill>
                  <a:srgbClr val="0B5574"/>
                </a:solidFill>
                <a:latin typeface="Mylius Modern" panose="020B0504020202020204"/>
                <a:sym typeface="Arial"/>
              </a:rPr>
              <a:t>Bhathawalla</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err="1">
                <a:solidFill>
                  <a:srgbClr val="0B5574"/>
                </a:solidFill>
                <a:latin typeface="Mylius Modern" panose="020B0504020202020204"/>
                <a:sym typeface="Arial"/>
              </a:rPr>
              <a:t>Mr</a:t>
            </a:r>
            <a:r>
              <a:rPr lang="en-US" sz="1400" b="1" dirty="0">
                <a:solidFill>
                  <a:srgbClr val="0B5574"/>
                </a:solidFill>
                <a:latin typeface="Mylius Modern" panose="020B0504020202020204"/>
                <a:sym typeface="Arial"/>
              </a:rPr>
              <a:t> </a:t>
            </a:r>
            <a:r>
              <a:rPr lang="en-US" sz="1400" b="1" dirty="0" err="1">
                <a:solidFill>
                  <a:srgbClr val="0B5574"/>
                </a:solidFill>
                <a:latin typeface="Mylius Modern" panose="020B0504020202020204"/>
                <a:sym typeface="Arial"/>
              </a:rPr>
              <a:t>Douraid</a:t>
            </a:r>
            <a:r>
              <a:rPr lang="en-US" sz="1400" b="1" dirty="0">
                <a:solidFill>
                  <a:srgbClr val="0B5574"/>
                </a:solidFill>
                <a:latin typeface="Mylius Modern" panose="020B0504020202020204"/>
                <a:sym typeface="Arial"/>
              </a:rPr>
              <a:t> Abbas</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Royal Prince Alfred Hospital :  3.5 (728)</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St George Hospital :  3.2 (482)</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Prince Of Wales Hospital :  3.2 (449)</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St Vincent's Private Hospital Sydney :  3.9 (398)</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North Shore Private Hospital :  3.9 (199)</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St George Private Hospital :  3.8 (199)</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Royal North Shore Hospital :  3.7 (640)</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Westmead</a:t>
            </a:r>
            <a:r>
              <a:rPr lang="en-US" sz="1400" b="1" dirty="0">
                <a:solidFill>
                  <a:srgbClr val="0B5574"/>
                </a:solidFill>
                <a:latin typeface="Mylius Modern" panose="020B0504020202020204"/>
                <a:sym typeface="Arial"/>
              </a:rPr>
              <a:t> Private Hospital :  3.7 (291)</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Mater Hospital :  Rating: 4.1 (208)</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Sydenham Green Group Practice :  1.9 (210)</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Medicspot</a:t>
            </a:r>
            <a:r>
              <a:rPr lang="en-US" sz="1400" b="1" dirty="0">
                <a:solidFill>
                  <a:srgbClr val="0B5574"/>
                </a:solidFill>
                <a:latin typeface="Mylius Modern" panose="020B0504020202020204"/>
                <a:sym typeface="Arial"/>
              </a:rPr>
              <a:t> Clinic Sydenham :  5.0 (3)</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Wells Park Practice :  2.3 (152)</a:t>
            </a:r>
          </a:p>
          <a:p>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Dismissive, </a:t>
            </a:r>
            <a:r>
              <a:rPr lang="en-US" sz="1400" b="1" dirty="0" err="1">
                <a:solidFill>
                  <a:srgbClr val="0B5574"/>
                </a:solidFill>
                <a:latin typeface="Mylius Modern" panose="020B0504020202020204"/>
                <a:sym typeface="Arial"/>
              </a:rPr>
              <a:t>Unreassuring</a:t>
            </a:r>
            <a:endParaRPr lang="en-US" sz="1400" b="1" dirty="0">
              <a:solidFill>
                <a:srgbClr val="0B5574"/>
              </a:solidFill>
              <a:latin typeface="Mylius Modern" panose="020B0504020202020204"/>
              <a:sym typeface="Arial"/>
            </a:endParaRPr>
          </a:p>
          <a:p>
            <a:endParaRPr lang="en-US" sz="1400" b="1" i="0" dirty="0">
              <a:solidFill>
                <a:srgbClr val="0B5574"/>
              </a:solidFill>
              <a:latin typeface="Mylius Modern" panose="020B0504020202020204"/>
              <a:sym typeface="Arial"/>
            </a:endParaRP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3" name="Google Shape;90;p18">
            <a:extLst>
              <a:ext uri="{FF2B5EF4-FFF2-40B4-BE49-F238E27FC236}">
                <a16:creationId xmlns:a16="http://schemas.microsoft.com/office/drawing/2014/main" id="{8005A6BE-DF54-916E-E38B-4C9B5B1B77B9}"/>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8.33 m</a:t>
            </a:r>
            <a:endParaRPr sz="1467" dirty="0"/>
          </a:p>
        </p:txBody>
      </p:sp>
      <p:pic>
        <p:nvPicPr>
          <p:cNvPr id="8" name="Picture 7">
            <a:extLst>
              <a:ext uri="{FF2B5EF4-FFF2-40B4-BE49-F238E27FC236}">
                <a16:creationId xmlns:a16="http://schemas.microsoft.com/office/drawing/2014/main" id="{C8951985-8BBB-660C-2458-CC5C44B2C70D}"/>
              </a:ext>
            </a:extLst>
          </p:cNvPr>
          <p:cNvPicPr>
            <a:picLocks noChangeAspect="1"/>
          </p:cNvPicPr>
          <p:nvPr/>
        </p:nvPicPr>
        <p:blipFill>
          <a:blip r:embed="rId3"/>
          <a:stretch>
            <a:fillRect/>
          </a:stretch>
        </p:blipFill>
        <p:spPr>
          <a:xfrm>
            <a:off x="7498415" y="999125"/>
            <a:ext cx="4693584" cy="2956873"/>
          </a:xfrm>
          <a:prstGeom prst="rect">
            <a:avLst/>
          </a:prstGeom>
        </p:spPr>
      </p:pic>
      <p:pic>
        <p:nvPicPr>
          <p:cNvPr id="10" name="Picture 9">
            <a:extLst>
              <a:ext uri="{FF2B5EF4-FFF2-40B4-BE49-F238E27FC236}">
                <a16:creationId xmlns:a16="http://schemas.microsoft.com/office/drawing/2014/main" id="{870820D8-115C-19B0-3CE4-B35D5C16422E}"/>
              </a:ext>
            </a:extLst>
          </p:cNvPr>
          <p:cNvPicPr>
            <a:picLocks noChangeAspect="1"/>
          </p:cNvPicPr>
          <p:nvPr/>
        </p:nvPicPr>
        <p:blipFill>
          <a:blip r:embed="rId4"/>
          <a:stretch>
            <a:fillRect/>
          </a:stretch>
        </p:blipFill>
        <p:spPr>
          <a:xfrm>
            <a:off x="7498416" y="3955998"/>
            <a:ext cx="4693584" cy="2564352"/>
          </a:xfrm>
          <a:prstGeom prst="rect">
            <a:avLst/>
          </a:prstGeom>
        </p:spPr>
      </p:pic>
      <p:sp>
        <p:nvSpPr>
          <p:cNvPr id="23" name="Google Shape;90;p18">
            <a:extLst>
              <a:ext uri="{FF2B5EF4-FFF2-40B4-BE49-F238E27FC236}">
                <a16:creationId xmlns:a16="http://schemas.microsoft.com/office/drawing/2014/main" id="{F65DCF61-131D-5873-3FB4-B0114FE37BDE}"/>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4.1 </a:t>
            </a:r>
            <a:r>
              <a:rPr lang="en" sz="1200" b="1" dirty="0">
                <a:solidFill>
                  <a:srgbClr val="083F57"/>
                </a:solidFill>
                <a:latin typeface="Calibri"/>
                <a:ea typeface="Calibri"/>
                <a:cs typeface="Calibri"/>
                <a:sym typeface="Calibri"/>
              </a:rPr>
              <a:t>(19)</a:t>
            </a:r>
            <a:endParaRPr sz="1200" dirty="0"/>
          </a:p>
        </p:txBody>
      </p:sp>
      <p:sp>
        <p:nvSpPr>
          <p:cNvPr id="2" name="Google Shape;90;p18">
            <a:extLst>
              <a:ext uri="{FF2B5EF4-FFF2-40B4-BE49-F238E27FC236}">
                <a16:creationId xmlns:a16="http://schemas.microsoft.com/office/drawing/2014/main" id="{DFAA758E-EC72-26D5-7AD3-96A1EE1F256A}"/>
              </a:ext>
            </a:extLst>
          </p:cNvPr>
          <p:cNvSpPr/>
          <p:nvPr/>
        </p:nvSpPr>
        <p:spPr>
          <a:xfrm>
            <a:off x="5098712" y="130710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Procedures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8,000</a:t>
            </a:r>
            <a:endParaRPr sz="1467" dirty="0"/>
          </a:p>
        </p:txBody>
      </p:sp>
      <p:sp>
        <p:nvSpPr>
          <p:cNvPr id="5" name="Google Shape;93;p18">
            <a:extLst>
              <a:ext uri="{FF2B5EF4-FFF2-40B4-BE49-F238E27FC236}">
                <a16:creationId xmlns:a16="http://schemas.microsoft.com/office/drawing/2014/main" id="{FF6EEF9A-5D26-91AD-D458-276D0C24F3DF}"/>
              </a:ext>
            </a:extLst>
          </p:cNvPr>
          <p:cNvSpPr/>
          <p:nvPr/>
        </p:nvSpPr>
        <p:spPr>
          <a:xfrm>
            <a:off x="5098712" y="230670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Patient Satisfaction %</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96</a:t>
            </a:r>
            <a:endParaRPr sz="1467" dirty="0"/>
          </a:p>
        </p:txBody>
      </p:sp>
      <p:sp>
        <p:nvSpPr>
          <p:cNvPr id="7" name="Google Shape;93;p18">
            <a:extLst>
              <a:ext uri="{FF2B5EF4-FFF2-40B4-BE49-F238E27FC236}">
                <a16:creationId xmlns:a16="http://schemas.microsoft.com/office/drawing/2014/main" id="{AE0BF2F5-228D-72AE-5A90-C3BBA652F49B}"/>
              </a:ext>
            </a:extLst>
          </p:cNvPr>
          <p:cNvSpPr/>
          <p:nvPr/>
        </p:nvSpPr>
        <p:spPr>
          <a:xfrm>
            <a:off x="5098712" y="330631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latin typeface="Calibri" panose="020F0502020204030204" pitchFamily="34" charset="0"/>
                <a:ea typeface="Calibri" panose="020F0502020204030204" pitchFamily="34" charset="0"/>
                <a:cs typeface="Calibri" panose="020F0502020204030204" pitchFamily="34" charset="0"/>
              </a:rPr>
              <a:t>Specialists</a:t>
            </a:r>
            <a:endParaRPr sz="1467"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30</a:t>
            </a:r>
            <a:endParaRPr sz="1467" dirty="0"/>
          </a:p>
        </p:txBody>
      </p:sp>
    </p:spTree>
    <p:extLst>
      <p:ext uri="{BB962C8B-B14F-4D97-AF65-F5344CB8AC3E}">
        <p14:creationId xmlns:p14="http://schemas.microsoft.com/office/powerpoint/2010/main" val="105813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Hobson Health Care :  </a:t>
            </a:r>
            <a:r>
              <a:rPr lang="en-US" sz="2800" b="1" dirty="0" err="1">
                <a:solidFill>
                  <a:schemeClr val="bg1"/>
                </a:solidFill>
                <a:latin typeface="Mylius Modern"/>
              </a:rPr>
              <a:t>Werribee</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52832"/>
            <a:ext cx="3948431" cy="5543550"/>
          </a:xfrm>
          <a:prstGeom prst="rect">
            <a:avLst/>
          </a:prstGeom>
        </p:spPr>
        <p:txBody>
          <a:bodyPr/>
          <a:lstStyle/>
          <a:p>
            <a:pPr lvl="0"/>
            <a:r>
              <a:rPr lang="en-US" sz="1400" b="1" dirty="0">
                <a:solidFill>
                  <a:srgbClr val="0B5574"/>
                </a:solidFill>
                <a:latin typeface="Mylius Modern" panose="020B0504020202020204"/>
                <a:sym typeface="Arial"/>
              </a:rPr>
              <a:t>Key General Surgery Doctors:</a:t>
            </a:r>
          </a:p>
          <a:p>
            <a:pPr marL="285750" lvl="0" indent="-285750">
              <a:buFont typeface="Arial" panose="020B0604020202020204" pitchFamily="34" charset="0"/>
              <a:buChar char="•"/>
            </a:pPr>
            <a:r>
              <a:rPr lang="en-US" sz="1400" b="1" dirty="0" err="1">
                <a:solidFill>
                  <a:srgbClr val="0B5574"/>
                </a:solidFill>
                <a:latin typeface="Mylius Modern" panose="020B0504020202020204"/>
                <a:sym typeface="Arial"/>
              </a:rPr>
              <a:t>Mr</a:t>
            </a:r>
            <a:r>
              <a:rPr lang="en-US" sz="1400" b="1" dirty="0">
                <a:solidFill>
                  <a:srgbClr val="0B5574"/>
                </a:solidFill>
                <a:latin typeface="Mylius Modern" panose="020B0504020202020204"/>
                <a:sym typeface="Arial"/>
              </a:rPr>
              <a:t> Hai Bui</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Matthew </a:t>
            </a:r>
            <a:r>
              <a:rPr lang="en-US" sz="1400" b="1" dirty="0" err="1">
                <a:solidFill>
                  <a:srgbClr val="0B5574"/>
                </a:solidFill>
                <a:latin typeface="Mylius Modern" panose="020B0504020202020204"/>
                <a:sym typeface="Arial"/>
              </a:rPr>
              <a:t>Croxford</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Michael Hong</a:t>
            </a:r>
          </a:p>
          <a:p>
            <a:pPr marL="285750" lvl="0" indent="-285750">
              <a:buFont typeface="Arial" panose="020B0604020202020204" pitchFamily="34" charset="0"/>
              <a:buChar char="•"/>
            </a:pPr>
            <a:r>
              <a:rPr lang="en-US" sz="1400" b="1" dirty="0" err="1">
                <a:solidFill>
                  <a:srgbClr val="0B5574"/>
                </a:solidFill>
                <a:latin typeface="Mylius Modern" panose="020B0504020202020204"/>
                <a:sym typeface="Arial"/>
              </a:rPr>
              <a:t>Mr</a:t>
            </a:r>
            <a:r>
              <a:rPr lang="en-US" sz="1400" b="1" dirty="0">
                <a:solidFill>
                  <a:srgbClr val="0B5574"/>
                </a:solidFill>
                <a:latin typeface="Mylius Modern" panose="020B0504020202020204"/>
                <a:sym typeface="Arial"/>
              </a:rPr>
              <a:t> Chris Lu: General Surgery, Laparoscopic</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Mohammad Rafique</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lvl="0" indent="-285750">
              <a:buFont typeface="Arial" panose="020B0604020202020204" pitchFamily="34" charset="0"/>
              <a:buChar char="•"/>
            </a:pPr>
            <a:r>
              <a:rPr lang="en-US" sz="1400" b="1" dirty="0" err="1">
                <a:solidFill>
                  <a:srgbClr val="0B5574"/>
                </a:solidFill>
                <a:latin typeface="Mylius Modern" panose="020B0504020202020204"/>
                <a:sym typeface="Arial"/>
              </a:rPr>
              <a:t>Werribee</a:t>
            </a:r>
            <a:r>
              <a:rPr lang="en-US" sz="1400" b="1" dirty="0">
                <a:solidFill>
                  <a:srgbClr val="0B5574"/>
                </a:solidFill>
                <a:latin typeface="Mylius Modern" panose="020B0504020202020204"/>
                <a:sym typeface="Arial"/>
              </a:rPr>
              <a:t> Mercy Hospital :  2.1(929)</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St Vincent's Private Hospital </a:t>
            </a:r>
            <a:r>
              <a:rPr lang="en-US" sz="1400" b="1" dirty="0" err="1">
                <a:solidFill>
                  <a:srgbClr val="0B5574"/>
                </a:solidFill>
                <a:latin typeface="Mylius Modern" panose="020B0504020202020204"/>
                <a:sym typeface="Arial"/>
              </a:rPr>
              <a:t>Werribee</a:t>
            </a:r>
            <a:r>
              <a:rPr lang="en-US" sz="1400" b="1" dirty="0">
                <a:solidFill>
                  <a:srgbClr val="0B5574"/>
                </a:solidFill>
                <a:latin typeface="Mylius Modern" panose="020B0504020202020204"/>
                <a:sym typeface="Arial"/>
              </a:rPr>
              <a:t> :  4.4(70)</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Hoppers Lane General Practice :  4.5(534)</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Alfred Road Medical Centre :  4.7(119)</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Werribee</a:t>
            </a:r>
            <a:r>
              <a:rPr lang="en-US" sz="1400" b="1" dirty="0">
                <a:solidFill>
                  <a:srgbClr val="0B5574"/>
                </a:solidFill>
                <a:latin typeface="Mylius Modern" panose="020B0504020202020204"/>
                <a:sym typeface="Arial"/>
              </a:rPr>
              <a:t> Medical &amp; Dental Centre :  3.7(918)</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WestView</a:t>
            </a:r>
            <a:r>
              <a:rPr lang="en-US" sz="1400" b="1" dirty="0">
                <a:solidFill>
                  <a:srgbClr val="0B5574"/>
                </a:solidFill>
                <a:latin typeface="Mylius Modern" panose="020B0504020202020204"/>
                <a:sym typeface="Arial"/>
              </a:rPr>
              <a:t> Medical Centre </a:t>
            </a:r>
            <a:r>
              <a:rPr lang="en-US" sz="1400" b="1" dirty="0" err="1">
                <a:solidFill>
                  <a:srgbClr val="0B5574"/>
                </a:solidFill>
                <a:latin typeface="Mylius Modern" panose="020B0504020202020204"/>
                <a:sym typeface="Arial"/>
              </a:rPr>
              <a:t>Werribee</a:t>
            </a:r>
            <a:r>
              <a:rPr lang="en-US" sz="1400" b="1" dirty="0">
                <a:solidFill>
                  <a:srgbClr val="0B5574"/>
                </a:solidFill>
                <a:latin typeface="Mylius Modern" panose="020B0504020202020204"/>
                <a:sym typeface="Arial"/>
              </a:rPr>
              <a:t> : 5.0 (24)</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MyClinic</a:t>
            </a:r>
            <a:r>
              <a:rPr lang="en-US" sz="1400" b="1" dirty="0">
                <a:solidFill>
                  <a:srgbClr val="0B5574"/>
                </a:solidFill>
                <a:latin typeface="Mylius Modern" panose="020B0504020202020204"/>
                <a:sym typeface="Arial"/>
              </a:rPr>
              <a:t> </a:t>
            </a:r>
            <a:r>
              <a:rPr lang="en-US" sz="1400" b="1" dirty="0" err="1">
                <a:solidFill>
                  <a:srgbClr val="0B5574"/>
                </a:solidFill>
                <a:latin typeface="Mylius Modern" panose="020B0504020202020204"/>
                <a:sym typeface="Arial"/>
              </a:rPr>
              <a:t>Werribee</a:t>
            </a:r>
            <a:r>
              <a:rPr lang="en-US" sz="1400" b="1" dirty="0">
                <a:solidFill>
                  <a:srgbClr val="0B5574"/>
                </a:solidFill>
                <a:latin typeface="Mylius Modern" panose="020B0504020202020204"/>
                <a:sym typeface="Arial"/>
              </a:rPr>
              <a:t> Village :  2.7(123)</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Werribee</a:t>
            </a:r>
            <a:r>
              <a:rPr lang="en-US" sz="1400" b="1" dirty="0">
                <a:solidFill>
                  <a:srgbClr val="0B5574"/>
                </a:solidFill>
                <a:latin typeface="Mylius Modern" panose="020B0504020202020204"/>
                <a:sym typeface="Arial"/>
              </a:rPr>
              <a:t> Health Care :  3.2(77)</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The Clinic Complete Family Medical &amp; Skin Centre :  4.3(99)</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Wyndham Health Care :  2.2(203)</a:t>
            </a:r>
          </a:p>
          <a:p>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All negative are 2 to 5 years old.</a:t>
            </a:r>
            <a:endParaRPr lang="en-US" sz="1400" b="1" i="0" dirty="0">
              <a:solidFill>
                <a:srgbClr val="0B5574"/>
              </a:solidFill>
              <a:latin typeface="Mylius Modern" panose="020B0504020202020204"/>
              <a:sym typeface="Arial"/>
            </a:endParaRP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3" name="Google Shape;90;p18">
            <a:extLst>
              <a:ext uri="{FF2B5EF4-FFF2-40B4-BE49-F238E27FC236}">
                <a16:creationId xmlns:a16="http://schemas.microsoft.com/office/drawing/2014/main" id="{5AA9D48C-51BF-1F8A-9A87-BF730EBD3750}"/>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50,027</a:t>
            </a:r>
            <a:endParaRPr sz="1467" dirty="0"/>
          </a:p>
        </p:txBody>
      </p:sp>
      <p:pic>
        <p:nvPicPr>
          <p:cNvPr id="8" name="Picture 7">
            <a:extLst>
              <a:ext uri="{FF2B5EF4-FFF2-40B4-BE49-F238E27FC236}">
                <a16:creationId xmlns:a16="http://schemas.microsoft.com/office/drawing/2014/main" id="{4372A34F-8E99-DF7C-B9B0-DCE72A21D0B2}"/>
              </a:ext>
            </a:extLst>
          </p:cNvPr>
          <p:cNvPicPr>
            <a:picLocks noChangeAspect="1"/>
          </p:cNvPicPr>
          <p:nvPr/>
        </p:nvPicPr>
        <p:blipFill>
          <a:blip r:embed="rId3"/>
          <a:stretch>
            <a:fillRect/>
          </a:stretch>
        </p:blipFill>
        <p:spPr>
          <a:xfrm>
            <a:off x="7477125" y="1200583"/>
            <a:ext cx="4713415" cy="2657041"/>
          </a:xfrm>
          <a:prstGeom prst="rect">
            <a:avLst/>
          </a:prstGeom>
        </p:spPr>
      </p:pic>
      <p:pic>
        <p:nvPicPr>
          <p:cNvPr id="10" name="Picture 9">
            <a:extLst>
              <a:ext uri="{FF2B5EF4-FFF2-40B4-BE49-F238E27FC236}">
                <a16:creationId xmlns:a16="http://schemas.microsoft.com/office/drawing/2014/main" id="{7BDD8B73-BEFF-123B-A147-54B220F82BED}"/>
              </a:ext>
            </a:extLst>
          </p:cNvPr>
          <p:cNvPicPr>
            <a:picLocks noChangeAspect="1"/>
          </p:cNvPicPr>
          <p:nvPr/>
        </p:nvPicPr>
        <p:blipFill>
          <a:blip r:embed="rId4"/>
          <a:stretch>
            <a:fillRect/>
          </a:stretch>
        </p:blipFill>
        <p:spPr>
          <a:xfrm>
            <a:off x="7472680" y="3873285"/>
            <a:ext cx="4713414" cy="2707753"/>
          </a:xfrm>
          <a:prstGeom prst="rect">
            <a:avLst/>
          </a:prstGeom>
        </p:spPr>
      </p:pic>
      <p:sp>
        <p:nvSpPr>
          <p:cNvPr id="11" name="Google Shape;90;p18">
            <a:extLst>
              <a:ext uri="{FF2B5EF4-FFF2-40B4-BE49-F238E27FC236}">
                <a16:creationId xmlns:a16="http://schemas.microsoft.com/office/drawing/2014/main" id="{9E2C3711-14ED-1847-1DF8-F59F1265403F}"/>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4.1 </a:t>
            </a:r>
            <a:r>
              <a:rPr lang="en" sz="1200" b="1" dirty="0">
                <a:solidFill>
                  <a:srgbClr val="083F57"/>
                </a:solidFill>
                <a:latin typeface="Calibri"/>
                <a:ea typeface="Calibri"/>
                <a:cs typeface="Calibri"/>
                <a:sym typeface="Calibri"/>
              </a:rPr>
              <a:t>(28)</a:t>
            </a:r>
            <a:endParaRPr sz="1467" dirty="0"/>
          </a:p>
        </p:txBody>
      </p:sp>
      <p:sp>
        <p:nvSpPr>
          <p:cNvPr id="2" name="Google Shape;90;p18">
            <a:extLst>
              <a:ext uri="{FF2B5EF4-FFF2-40B4-BE49-F238E27FC236}">
                <a16:creationId xmlns:a16="http://schemas.microsoft.com/office/drawing/2014/main" id="{97D93A01-CF56-B8FC-107B-664BAFA19F13}"/>
              </a:ext>
            </a:extLst>
          </p:cNvPr>
          <p:cNvSpPr/>
          <p:nvPr/>
        </p:nvSpPr>
        <p:spPr>
          <a:xfrm>
            <a:off x="5098712" y="130710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Procedures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8,000</a:t>
            </a:r>
            <a:endParaRPr sz="1467" dirty="0"/>
          </a:p>
        </p:txBody>
      </p:sp>
      <p:sp>
        <p:nvSpPr>
          <p:cNvPr id="5" name="Google Shape;93;p18">
            <a:extLst>
              <a:ext uri="{FF2B5EF4-FFF2-40B4-BE49-F238E27FC236}">
                <a16:creationId xmlns:a16="http://schemas.microsoft.com/office/drawing/2014/main" id="{99FD00E6-CC98-6F40-E4D5-098ACAAAC8FD}"/>
              </a:ext>
            </a:extLst>
          </p:cNvPr>
          <p:cNvSpPr/>
          <p:nvPr/>
        </p:nvSpPr>
        <p:spPr>
          <a:xfrm>
            <a:off x="5098712" y="230670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Patient Satisfaction %</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96</a:t>
            </a:r>
            <a:endParaRPr sz="1467" dirty="0"/>
          </a:p>
        </p:txBody>
      </p:sp>
      <p:sp>
        <p:nvSpPr>
          <p:cNvPr id="7" name="Google Shape;93;p18">
            <a:extLst>
              <a:ext uri="{FF2B5EF4-FFF2-40B4-BE49-F238E27FC236}">
                <a16:creationId xmlns:a16="http://schemas.microsoft.com/office/drawing/2014/main" id="{D037C4AA-6E8B-6D2D-1D74-8B548E4AEAE2}"/>
              </a:ext>
            </a:extLst>
          </p:cNvPr>
          <p:cNvSpPr/>
          <p:nvPr/>
        </p:nvSpPr>
        <p:spPr>
          <a:xfrm>
            <a:off x="5098712" y="330631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latin typeface="Calibri" panose="020F0502020204030204" pitchFamily="34" charset="0"/>
                <a:ea typeface="Calibri" panose="020F0502020204030204" pitchFamily="34" charset="0"/>
                <a:cs typeface="Calibri" panose="020F0502020204030204" pitchFamily="34" charset="0"/>
              </a:rPr>
              <a:t>Specialists</a:t>
            </a:r>
            <a:endParaRPr sz="1467"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30</a:t>
            </a:r>
            <a:endParaRPr sz="1467" dirty="0"/>
          </a:p>
        </p:txBody>
      </p:sp>
    </p:spTree>
    <p:extLst>
      <p:ext uri="{BB962C8B-B14F-4D97-AF65-F5344CB8AC3E}">
        <p14:creationId xmlns:p14="http://schemas.microsoft.com/office/powerpoint/2010/main" val="1154825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Hurstville Private Hospital</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General Surgery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A/Prof Kim: Chi Phan: Thien</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A/Prof Garett Smith</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Assoc. Prof. Michael Talbot</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Prof. Denis King</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A/Prof David </a:t>
            </a:r>
            <a:r>
              <a:rPr lang="en-US" sz="1400" b="1" dirty="0" err="1">
                <a:solidFill>
                  <a:srgbClr val="0B5574"/>
                </a:solidFill>
                <a:latin typeface="Mylius Modern" panose="020B0504020202020204"/>
                <a:sym typeface="Arial"/>
              </a:rPr>
              <a:t>Lubowski</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Waratah Private Hospital: 3.6 (135)</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South Hurstville Family Practice : 4.9(305)</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Criniti</a:t>
            </a:r>
            <a:r>
              <a:rPr lang="en-US" sz="1400" b="1" dirty="0">
                <a:solidFill>
                  <a:srgbClr val="0B5574"/>
                </a:solidFill>
                <a:latin typeface="Mylius Modern" panose="020B0504020202020204"/>
                <a:sym typeface="Arial"/>
              </a:rPr>
              <a:t> Medical Practice : 4.9(256)</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MedFirst</a:t>
            </a:r>
            <a:r>
              <a:rPr lang="en-US" sz="1400" b="1" dirty="0">
                <a:solidFill>
                  <a:srgbClr val="0B5574"/>
                </a:solidFill>
                <a:latin typeface="Mylius Modern" panose="020B0504020202020204"/>
                <a:sym typeface="Arial"/>
              </a:rPr>
              <a:t> Medical Centre : 4.5(971)</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Hurstville City Medical Centre : 3.6(527)</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Myhealth</a:t>
            </a:r>
            <a:r>
              <a:rPr lang="en-US" sz="1400" b="1" dirty="0">
                <a:solidFill>
                  <a:srgbClr val="0B5574"/>
                </a:solidFill>
                <a:latin typeface="Mylius Modern" panose="020B0504020202020204"/>
                <a:sym typeface="Arial"/>
              </a:rPr>
              <a:t> Hurstville : 3.5(403)</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Hurstville Medical Practice : 3.5(162)</a:t>
            </a:r>
          </a:p>
          <a:p>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Hygiene Neglected</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Car Park Frustration</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Lack of Communication</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Neglectful/Improper Care</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Misleading No GAP Program</a:t>
            </a:r>
          </a:p>
          <a:p>
            <a:endParaRPr lang="en-US" sz="1400" b="1" i="0" dirty="0">
              <a:solidFill>
                <a:srgbClr val="0B5574"/>
              </a:solidFill>
              <a:latin typeface="Mylius Modern" panose="020B0504020202020204"/>
              <a:sym typeface="Arial"/>
            </a:endParaRP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3" name="Google Shape;90;p18">
            <a:extLst>
              <a:ext uri="{FF2B5EF4-FFF2-40B4-BE49-F238E27FC236}">
                <a16:creationId xmlns:a16="http://schemas.microsoft.com/office/drawing/2014/main" id="{E8BFB611-E927-867B-1DDA-DF22C8F84A27}"/>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31,444</a:t>
            </a:r>
            <a:endParaRPr sz="1467" dirty="0"/>
          </a:p>
        </p:txBody>
      </p:sp>
      <p:pic>
        <p:nvPicPr>
          <p:cNvPr id="5122" name="Picture 2" descr="Photo">
            <a:extLst>
              <a:ext uri="{FF2B5EF4-FFF2-40B4-BE49-F238E27FC236}">
                <a16:creationId xmlns:a16="http://schemas.microsoft.com/office/drawing/2014/main" id="{02C49771-515E-DC50-135E-2A140D3B8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034" y="996586"/>
            <a:ext cx="4334966" cy="29547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12A9C54-36DE-029F-4B29-82A86FB9B3AC}"/>
              </a:ext>
            </a:extLst>
          </p:cNvPr>
          <p:cNvPicPr>
            <a:picLocks noChangeAspect="1"/>
          </p:cNvPicPr>
          <p:nvPr/>
        </p:nvPicPr>
        <p:blipFill>
          <a:blip r:embed="rId4"/>
          <a:stretch>
            <a:fillRect/>
          </a:stretch>
        </p:blipFill>
        <p:spPr>
          <a:xfrm>
            <a:off x="7857033" y="3959180"/>
            <a:ext cx="4359815" cy="2555104"/>
          </a:xfrm>
          <a:prstGeom prst="rect">
            <a:avLst/>
          </a:prstGeom>
        </p:spPr>
      </p:pic>
      <p:sp>
        <p:nvSpPr>
          <p:cNvPr id="10" name="Google Shape;90;p18">
            <a:extLst>
              <a:ext uri="{FF2B5EF4-FFF2-40B4-BE49-F238E27FC236}">
                <a16:creationId xmlns:a16="http://schemas.microsoft.com/office/drawing/2014/main" id="{E1234136-0439-111E-9A79-E14F19D19E4F}"/>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3.8 </a:t>
            </a:r>
            <a:r>
              <a:rPr lang="en" sz="1200" b="1" dirty="0">
                <a:solidFill>
                  <a:srgbClr val="083F57"/>
                </a:solidFill>
                <a:latin typeface="Calibri"/>
                <a:ea typeface="Calibri"/>
                <a:cs typeface="Calibri"/>
                <a:sym typeface="Calibri"/>
              </a:rPr>
              <a:t>(117)</a:t>
            </a:r>
            <a:endParaRPr sz="1467" dirty="0"/>
          </a:p>
        </p:txBody>
      </p:sp>
      <p:sp>
        <p:nvSpPr>
          <p:cNvPr id="2" name="Google Shape;93;p18">
            <a:extLst>
              <a:ext uri="{FF2B5EF4-FFF2-40B4-BE49-F238E27FC236}">
                <a16:creationId xmlns:a16="http://schemas.microsoft.com/office/drawing/2014/main" id="{29145AAD-38FD-8345-1DE7-8D3E05288113}"/>
              </a:ext>
            </a:extLst>
          </p:cNvPr>
          <p:cNvSpPr/>
          <p:nvPr/>
        </p:nvSpPr>
        <p:spPr>
          <a:xfrm>
            <a:off x="5098712" y="5564791"/>
            <a:ext cx="2081581" cy="949493"/>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00" dirty="0">
                <a:latin typeface="Calibri" panose="020F0502020204030204" pitchFamily="34" charset="0"/>
                <a:ea typeface="Calibri" panose="020F0502020204030204" pitchFamily="34" charset="0"/>
                <a:cs typeface="Calibri" panose="020F0502020204030204" pitchFamily="34" charset="0"/>
              </a:rPr>
              <a:t>Acquired by </a:t>
            </a:r>
          </a:p>
          <a:p>
            <a:pPr marL="0" marR="0" lvl="0" indent="0" algn="ctr" rtl="0">
              <a:spcBef>
                <a:spcPts val="0"/>
              </a:spcBef>
              <a:spcAft>
                <a:spcPts val="0"/>
              </a:spcAft>
              <a:buNone/>
            </a:pPr>
            <a:r>
              <a:rPr lang="en-US" sz="1400" dirty="0" err="1">
                <a:latin typeface="Calibri" panose="020F0502020204030204" pitchFamily="34" charset="0"/>
                <a:ea typeface="Calibri" panose="020F0502020204030204" pitchFamily="34" charset="0"/>
                <a:cs typeface="Calibri" panose="020F0502020204030204" pitchFamily="34" charset="0"/>
              </a:rPr>
              <a:t>Healthe</a:t>
            </a:r>
            <a:r>
              <a:rPr lang="en-US" sz="1400" dirty="0">
                <a:latin typeface="Calibri" panose="020F0502020204030204" pitchFamily="34" charset="0"/>
                <a:ea typeface="Calibri" panose="020F0502020204030204" pitchFamily="34" charset="0"/>
                <a:cs typeface="Calibri" panose="020F0502020204030204" pitchFamily="34" charset="0"/>
              </a:rPr>
              <a:t> Care</a:t>
            </a:r>
            <a:endParaRPr sz="1400"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May 2012</a:t>
            </a:r>
            <a:endParaRPr sz="1467" dirty="0"/>
          </a:p>
        </p:txBody>
      </p:sp>
      <p:sp>
        <p:nvSpPr>
          <p:cNvPr id="5" name="Google Shape;90;p18">
            <a:extLst>
              <a:ext uri="{FF2B5EF4-FFF2-40B4-BE49-F238E27FC236}">
                <a16:creationId xmlns:a16="http://schemas.microsoft.com/office/drawing/2014/main" id="{BF03BD57-30D7-117A-80D1-69816480D5C3}"/>
              </a:ext>
            </a:extLst>
          </p:cNvPr>
          <p:cNvSpPr/>
          <p:nvPr/>
        </p:nvSpPr>
        <p:spPr>
          <a:xfrm>
            <a:off x="5098712" y="130710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Inpatient</a:t>
            </a:r>
            <a:r>
              <a:rPr lang="en" dirty="0">
                <a:solidFill>
                  <a:srgbClr val="083F57"/>
                </a:solidFill>
                <a:latin typeface="Calibri"/>
                <a:ea typeface="Calibri"/>
                <a:cs typeface="Calibri"/>
                <a:sym typeface="Calibri"/>
              </a:rPr>
              <a:t> 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167</a:t>
            </a:r>
            <a:endParaRPr sz="1467" dirty="0"/>
          </a:p>
        </p:txBody>
      </p:sp>
      <p:sp>
        <p:nvSpPr>
          <p:cNvPr id="7" name="Google Shape;93;p18">
            <a:extLst>
              <a:ext uri="{FF2B5EF4-FFF2-40B4-BE49-F238E27FC236}">
                <a16:creationId xmlns:a16="http://schemas.microsoft.com/office/drawing/2014/main" id="{7F092600-486C-08ED-D040-ED93A56835ED}"/>
              </a:ext>
            </a:extLst>
          </p:cNvPr>
          <p:cNvSpPr/>
          <p:nvPr/>
        </p:nvSpPr>
        <p:spPr>
          <a:xfrm>
            <a:off x="5098712" y="230670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870" dirty="0">
                <a:solidFill>
                  <a:srgbClr val="083F57"/>
                </a:solidFill>
                <a:latin typeface="Calibri"/>
                <a:ea typeface="Calibri"/>
                <a:cs typeface="Calibri"/>
                <a:sym typeface="Calibri"/>
              </a:rPr>
              <a:t>Births (2021)</a:t>
            </a:r>
            <a:endParaRPr sz="1870"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1000</a:t>
            </a:r>
          </a:p>
        </p:txBody>
      </p:sp>
      <p:sp>
        <p:nvSpPr>
          <p:cNvPr id="9" name="Google Shape;93;p18">
            <a:extLst>
              <a:ext uri="{FF2B5EF4-FFF2-40B4-BE49-F238E27FC236}">
                <a16:creationId xmlns:a16="http://schemas.microsoft.com/office/drawing/2014/main" id="{50CE255A-7653-9718-695C-3298C9B628E0}"/>
              </a:ext>
            </a:extLst>
          </p:cNvPr>
          <p:cNvSpPr/>
          <p:nvPr/>
        </p:nvSpPr>
        <p:spPr>
          <a:xfrm>
            <a:off x="5098712" y="3306309"/>
            <a:ext cx="2081581" cy="833071"/>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00" dirty="0">
                <a:latin typeface="Calibri" panose="020F0502020204030204" pitchFamily="34" charset="0"/>
                <a:ea typeface="Calibri" panose="020F0502020204030204" pitchFamily="34" charset="0"/>
                <a:cs typeface="Calibri" panose="020F0502020204030204" pitchFamily="34" charset="0"/>
              </a:rPr>
              <a:t>Credentialed doctors (2018)</a:t>
            </a:r>
            <a:endParaRPr sz="1400"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360</a:t>
            </a:r>
            <a:endParaRPr sz="1467" dirty="0"/>
          </a:p>
        </p:txBody>
      </p:sp>
      <p:sp>
        <p:nvSpPr>
          <p:cNvPr id="12" name="Google Shape;93;p18">
            <a:extLst>
              <a:ext uri="{FF2B5EF4-FFF2-40B4-BE49-F238E27FC236}">
                <a16:creationId xmlns:a16="http://schemas.microsoft.com/office/drawing/2014/main" id="{EA462ADD-BBE9-ABAB-5957-AE484B513E0C}"/>
              </a:ext>
            </a:extLst>
          </p:cNvPr>
          <p:cNvSpPr/>
          <p:nvPr/>
        </p:nvSpPr>
        <p:spPr>
          <a:xfrm>
            <a:off x="5055209" y="4435550"/>
            <a:ext cx="2081581" cy="833071"/>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00" dirty="0">
                <a:latin typeface="Calibri" panose="020F0502020204030204" pitchFamily="34" charset="0"/>
                <a:ea typeface="Calibri" panose="020F0502020204030204" pitchFamily="34" charset="0"/>
                <a:cs typeface="Calibri" panose="020F0502020204030204" pitchFamily="34" charset="0"/>
              </a:rPr>
              <a:t>Total Operations (2018)</a:t>
            </a:r>
            <a:endParaRPr sz="1400"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12,000</a:t>
            </a:r>
            <a:endParaRPr sz="1467" dirty="0"/>
          </a:p>
        </p:txBody>
      </p:sp>
    </p:spTree>
    <p:extLst>
      <p:ext uri="{BB962C8B-B14F-4D97-AF65-F5344CB8AC3E}">
        <p14:creationId xmlns:p14="http://schemas.microsoft.com/office/powerpoint/2010/main" val="3791487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Lingard Private Hospital</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General Surgery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Anthony Azzi</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James French</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Martin McLeod</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Adj. Assoc. Prof. Peter </a:t>
            </a:r>
            <a:r>
              <a:rPr lang="en-US" sz="1400" b="1" dirty="0" err="1">
                <a:solidFill>
                  <a:srgbClr val="0B5574"/>
                </a:solidFill>
                <a:latin typeface="Mylius Modern" panose="020B0504020202020204"/>
                <a:sym typeface="Arial"/>
              </a:rPr>
              <a:t>Pockney</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Clifton </a:t>
            </a:r>
            <a:r>
              <a:rPr lang="en-US" sz="1400" b="1" dirty="0" err="1">
                <a:solidFill>
                  <a:srgbClr val="0B5574"/>
                </a:solidFill>
                <a:latin typeface="Mylius Modern" panose="020B0504020202020204"/>
                <a:sym typeface="Arial"/>
              </a:rPr>
              <a:t>Washaya</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Tim Wright</a:t>
            </a:r>
          </a:p>
          <a:p>
            <a:pPr lvl="0"/>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Lingard Day Centre : 4.0(19)</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Lingard Medical Centre : 5.0(1)</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Merewether Ridge Street Surgery : 5.0(17)</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Merewether Family Practice : 3.3(12)</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Merewether The Junction General Practice : 3.6(10)</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Overcrowded Waiting</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Unprofessional Examination</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Rushed Discharge</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Equipment Malfunction</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Lack of Transportation Support</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Inhumane Treatment</a:t>
            </a: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3" name="Google Shape;90;p18">
            <a:extLst>
              <a:ext uri="{FF2B5EF4-FFF2-40B4-BE49-F238E27FC236}">
                <a16:creationId xmlns:a16="http://schemas.microsoft.com/office/drawing/2014/main" id="{DD20FD6D-74AB-79EB-A892-63A7FA2B9EDA}"/>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13,351</a:t>
            </a:r>
            <a:endParaRPr sz="1467" dirty="0"/>
          </a:p>
        </p:txBody>
      </p:sp>
      <p:pic>
        <p:nvPicPr>
          <p:cNvPr id="6146" name="Picture 2" descr="Photo">
            <a:extLst>
              <a:ext uri="{FF2B5EF4-FFF2-40B4-BE49-F238E27FC236}">
                <a16:creationId xmlns:a16="http://schemas.microsoft.com/office/drawing/2014/main" id="{2385AFC3-EB7F-CF8F-D329-835A6010D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4203" y="991200"/>
            <a:ext cx="4796338" cy="2771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67287E1-9F08-7772-93CA-DD86C0BE629E}"/>
              </a:ext>
            </a:extLst>
          </p:cNvPr>
          <p:cNvPicPr>
            <a:picLocks noChangeAspect="1"/>
          </p:cNvPicPr>
          <p:nvPr/>
        </p:nvPicPr>
        <p:blipFill>
          <a:blip r:embed="rId4"/>
          <a:stretch>
            <a:fillRect/>
          </a:stretch>
        </p:blipFill>
        <p:spPr>
          <a:xfrm>
            <a:off x="7394203" y="3762974"/>
            <a:ext cx="4797797" cy="3038764"/>
          </a:xfrm>
          <a:prstGeom prst="rect">
            <a:avLst/>
          </a:prstGeom>
        </p:spPr>
      </p:pic>
      <p:sp>
        <p:nvSpPr>
          <p:cNvPr id="9" name="Google Shape;90;p18">
            <a:extLst>
              <a:ext uri="{FF2B5EF4-FFF2-40B4-BE49-F238E27FC236}">
                <a16:creationId xmlns:a16="http://schemas.microsoft.com/office/drawing/2014/main" id="{7AEAEAD3-5DD0-52CB-D1FC-6D216849D87A}"/>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3.7 </a:t>
            </a:r>
            <a:r>
              <a:rPr lang="en" sz="1200" b="1" dirty="0">
                <a:solidFill>
                  <a:srgbClr val="083F57"/>
                </a:solidFill>
                <a:latin typeface="Calibri"/>
                <a:ea typeface="Calibri"/>
                <a:cs typeface="Calibri"/>
                <a:sym typeface="Calibri"/>
              </a:rPr>
              <a:t>(86)</a:t>
            </a:r>
            <a:endParaRPr sz="1200" dirty="0"/>
          </a:p>
        </p:txBody>
      </p:sp>
      <p:grpSp>
        <p:nvGrpSpPr>
          <p:cNvPr id="22" name="Group 21">
            <a:extLst>
              <a:ext uri="{FF2B5EF4-FFF2-40B4-BE49-F238E27FC236}">
                <a16:creationId xmlns:a16="http://schemas.microsoft.com/office/drawing/2014/main" id="{E40F4FA5-AC72-E0BD-04DC-A38B207F954C}"/>
              </a:ext>
            </a:extLst>
          </p:cNvPr>
          <p:cNvGrpSpPr/>
          <p:nvPr/>
        </p:nvGrpSpPr>
        <p:grpSpPr>
          <a:xfrm>
            <a:off x="4873334" y="1143000"/>
            <a:ext cx="2081581" cy="5543550"/>
            <a:chOff x="4873334" y="1143000"/>
            <a:chExt cx="2081581" cy="5543550"/>
          </a:xfrm>
        </p:grpSpPr>
        <p:sp>
          <p:nvSpPr>
            <p:cNvPr id="2" name="Google Shape;90;p18">
              <a:extLst>
                <a:ext uri="{FF2B5EF4-FFF2-40B4-BE49-F238E27FC236}">
                  <a16:creationId xmlns:a16="http://schemas.microsoft.com/office/drawing/2014/main" id="{D10A7869-C725-C96E-796C-50EE951E9657}"/>
                </a:ext>
              </a:extLst>
            </p:cNvPr>
            <p:cNvSpPr/>
            <p:nvPr/>
          </p:nvSpPr>
          <p:spPr>
            <a:xfrm>
              <a:off x="4873334" y="114300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Overnight</a:t>
              </a:r>
              <a:r>
                <a:rPr lang="en" dirty="0">
                  <a:solidFill>
                    <a:srgbClr val="083F57"/>
                  </a:solidFill>
                  <a:latin typeface="Calibri"/>
                  <a:ea typeface="Calibri"/>
                  <a:cs typeface="Calibri"/>
                  <a:sym typeface="Calibri"/>
                </a:rPr>
                <a:t> 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125</a:t>
              </a:r>
              <a:endParaRPr sz="1467" dirty="0"/>
            </a:p>
          </p:txBody>
        </p:sp>
        <p:sp>
          <p:nvSpPr>
            <p:cNvPr id="12" name="Google Shape;90;p18">
              <a:extLst>
                <a:ext uri="{FF2B5EF4-FFF2-40B4-BE49-F238E27FC236}">
                  <a16:creationId xmlns:a16="http://schemas.microsoft.com/office/drawing/2014/main" id="{399FC991-F1F2-6FA7-9F43-2EFF823322AF}"/>
                </a:ext>
              </a:extLst>
            </p:cNvPr>
            <p:cNvSpPr/>
            <p:nvPr/>
          </p:nvSpPr>
          <p:spPr>
            <a:xfrm>
              <a:off x="4873334" y="212113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ICU</a:t>
              </a:r>
              <a:r>
                <a:rPr lang="en" dirty="0">
                  <a:solidFill>
                    <a:srgbClr val="083F57"/>
                  </a:solidFill>
                  <a:latin typeface="Calibri"/>
                  <a:ea typeface="Calibri"/>
                  <a:cs typeface="Calibri"/>
                  <a:sym typeface="Calibri"/>
                </a:rPr>
                <a:t> 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12 </a:t>
              </a:r>
              <a:r>
                <a:rPr lang="en" sz="1200" b="1" dirty="0">
                  <a:solidFill>
                    <a:srgbClr val="083F57"/>
                  </a:solidFill>
                  <a:latin typeface="Calibri"/>
                  <a:ea typeface="Calibri"/>
                  <a:cs typeface="Calibri"/>
                  <a:sym typeface="Calibri"/>
                </a:rPr>
                <a:t>out of 125</a:t>
              </a:r>
              <a:endParaRPr sz="1467" dirty="0"/>
            </a:p>
          </p:txBody>
        </p:sp>
        <p:sp>
          <p:nvSpPr>
            <p:cNvPr id="13" name="Google Shape;90;p18">
              <a:extLst>
                <a:ext uri="{FF2B5EF4-FFF2-40B4-BE49-F238E27FC236}">
                  <a16:creationId xmlns:a16="http://schemas.microsoft.com/office/drawing/2014/main" id="{BAFCD6BE-D508-6AD0-A3D2-20F6C7FE8D2A}"/>
                </a:ext>
              </a:extLst>
            </p:cNvPr>
            <p:cNvSpPr/>
            <p:nvPr/>
          </p:nvSpPr>
          <p:spPr>
            <a:xfrm>
              <a:off x="4873334" y="309927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dirty="0">
                  <a:solidFill>
                    <a:srgbClr val="083F57"/>
                  </a:solidFill>
                  <a:latin typeface="Calibri"/>
                  <a:ea typeface="Calibri"/>
                  <a:cs typeface="Calibri"/>
                  <a:sym typeface="Calibri"/>
                </a:rPr>
                <a:t>Operating Theaters</a:t>
              </a:r>
              <a:endParaRPr sz="1400"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14</a:t>
              </a:r>
              <a:endParaRPr sz="1467" dirty="0"/>
            </a:p>
          </p:txBody>
        </p:sp>
        <p:sp>
          <p:nvSpPr>
            <p:cNvPr id="14" name="Google Shape;90;p18">
              <a:extLst>
                <a:ext uri="{FF2B5EF4-FFF2-40B4-BE49-F238E27FC236}">
                  <a16:creationId xmlns:a16="http://schemas.microsoft.com/office/drawing/2014/main" id="{34A097EC-2148-112B-3DA0-FDCAF3AB63FE}"/>
                </a:ext>
              </a:extLst>
            </p:cNvPr>
            <p:cNvSpPr/>
            <p:nvPr/>
          </p:nvSpPr>
          <p:spPr>
            <a:xfrm>
              <a:off x="4873334" y="4077408"/>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Cardiac Catheter Labs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2</a:t>
              </a:r>
              <a:endParaRPr sz="1467" dirty="0"/>
            </a:p>
          </p:txBody>
        </p:sp>
        <p:sp>
          <p:nvSpPr>
            <p:cNvPr id="15" name="Google Shape;90;p18">
              <a:extLst>
                <a:ext uri="{FF2B5EF4-FFF2-40B4-BE49-F238E27FC236}">
                  <a16:creationId xmlns:a16="http://schemas.microsoft.com/office/drawing/2014/main" id="{AA7985A7-E15E-E19C-4A2E-E85210818F2B}"/>
                </a:ext>
              </a:extLst>
            </p:cNvPr>
            <p:cNvSpPr/>
            <p:nvPr/>
          </p:nvSpPr>
          <p:spPr>
            <a:xfrm>
              <a:off x="4873334" y="5055544"/>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Endoscopy Suits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2</a:t>
              </a:r>
              <a:endParaRPr sz="1467" dirty="0"/>
            </a:p>
          </p:txBody>
        </p:sp>
        <p:sp>
          <p:nvSpPr>
            <p:cNvPr id="21" name="Google Shape;90;p18">
              <a:extLst>
                <a:ext uri="{FF2B5EF4-FFF2-40B4-BE49-F238E27FC236}">
                  <a16:creationId xmlns:a16="http://schemas.microsoft.com/office/drawing/2014/main" id="{38A46E1B-56FA-A2F5-D03A-9FBD14554F0F}"/>
                </a:ext>
              </a:extLst>
            </p:cNvPr>
            <p:cNvSpPr/>
            <p:nvPr/>
          </p:nvSpPr>
          <p:spPr>
            <a:xfrm>
              <a:off x="4873334" y="603368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Operations (2022)</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23,407</a:t>
              </a:r>
              <a:endParaRPr sz="1467" dirty="0"/>
            </a:p>
          </p:txBody>
        </p:sp>
      </p:grpSp>
    </p:spTree>
    <p:extLst>
      <p:ext uri="{BB962C8B-B14F-4D97-AF65-F5344CB8AC3E}">
        <p14:creationId xmlns:p14="http://schemas.microsoft.com/office/powerpoint/2010/main" val="2274941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Maitland Private Hospital</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Mental Health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t>
            </a:r>
            <a:r>
              <a:rPr lang="en-US" sz="1400" b="1" dirty="0" err="1">
                <a:solidFill>
                  <a:srgbClr val="0B5574"/>
                </a:solidFill>
                <a:latin typeface="Mylius Modern" panose="020B0504020202020204"/>
                <a:sym typeface="Arial"/>
              </a:rPr>
              <a:t>Subhra</a:t>
            </a:r>
            <a:r>
              <a:rPr lang="en-US" sz="1400" b="1" dirty="0">
                <a:solidFill>
                  <a:srgbClr val="0B5574"/>
                </a:solidFill>
                <a:latin typeface="Mylius Modern" panose="020B0504020202020204"/>
                <a:sym typeface="Arial"/>
              </a:rPr>
              <a:t> Bhattacharyya</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Anthony Llewellyn</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Geoffrey Robinson</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Christopher </a:t>
            </a:r>
            <a:r>
              <a:rPr lang="en-US" sz="1400" b="1" dirty="0" err="1">
                <a:solidFill>
                  <a:srgbClr val="0B5574"/>
                </a:solidFill>
                <a:latin typeface="Mylius Modern" panose="020B0504020202020204"/>
                <a:sym typeface="Arial"/>
              </a:rPr>
              <a:t>Wellard</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Jenny Young</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Heal Specialist Urgent Care : 4.9(168)</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Hunter Valley Private Hospital : 3.7(36)</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Hunter Respiratory and Sleep Centre : 4.8(85)</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John Hunter Hospital : 3.2(453)</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East Maitland Family Medical Centre : 4.6(672)</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Dr Hardeep </a:t>
            </a:r>
            <a:r>
              <a:rPr lang="en-US" sz="1400" b="1" dirty="0" err="1">
                <a:solidFill>
                  <a:srgbClr val="0B5574"/>
                </a:solidFill>
                <a:latin typeface="Mylius Modern" panose="020B0504020202020204"/>
                <a:sym typeface="Arial"/>
              </a:rPr>
              <a:t>Salaria</a:t>
            </a:r>
            <a:r>
              <a:rPr lang="en-US" sz="1400" b="1" dirty="0">
                <a:solidFill>
                  <a:srgbClr val="0B5574"/>
                </a:solidFill>
                <a:latin typeface="Mylius Modern" panose="020B0504020202020204"/>
                <a:sym typeface="Arial"/>
              </a:rPr>
              <a:t> : 4.5(11)</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Providence Medical Thornton : 4.0(123)</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Dr. </a:t>
            </a:r>
            <a:r>
              <a:rPr lang="en-US" sz="1400" b="1" dirty="0" err="1">
                <a:solidFill>
                  <a:srgbClr val="0B5574"/>
                </a:solidFill>
                <a:latin typeface="Mylius Modern" panose="020B0504020202020204"/>
                <a:sym typeface="Arial"/>
              </a:rPr>
              <a:t>Malanie</a:t>
            </a:r>
            <a:r>
              <a:rPr lang="en-US" sz="1400" b="1" dirty="0">
                <a:solidFill>
                  <a:srgbClr val="0B5574"/>
                </a:solidFill>
                <a:latin typeface="Mylius Modern" panose="020B0504020202020204"/>
                <a:sym typeface="Arial"/>
              </a:rPr>
              <a:t> Hettiarachchi : 5.0(12)</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Privacy Invasion</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Poor Nursing</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Administrative Issues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Negligent Assistance</a:t>
            </a: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3" name="Google Shape;90;p18">
            <a:extLst>
              <a:ext uri="{FF2B5EF4-FFF2-40B4-BE49-F238E27FC236}">
                <a16:creationId xmlns:a16="http://schemas.microsoft.com/office/drawing/2014/main" id="{DD20FD6D-74AB-79EB-A892-63A7FA2B9EDA}"/>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4,579</a:t>
            </a:r>
            <a:endParaRPr sz="1467" dirty="0"/>
          </a:p>
        </p:txBody>
      </p:sp>
      <p:pic>
        <p:nvPicPr>
          <p:cNvPr id="7170" name="Picture 2" descr="Photo">
            <a:extLst>
              <a:ext uri="{FF2B5EF4-FFF2-40B4-BE49-F238E27FC236}">
                <a16:creationId xmlns:a16="http://schemas.microsoft.com/office/drawing/2014/main" id="{EC40AEAF-3E98-95B4-8EA9-1CAA3E6B6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225" y="991200"/>
            <a:ext cx="4676775" cy="2759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71D6CAD-F8A3-D9DF-4F42-5D154D1591AC}"/>
              </a:ext>
            </a:extLst>
          </p:cNvPr>
          <p:cNvPicPr>
            <a:picLocks noChangeAspect="1"/>
          </p:cNvPicPr>
          <p:nvPr/>
        </p:nvPicPr>
        <p:blipFill>
          <a:blip r:embed="rId4"/>
          <a:stretch>
            <a:fillRect/>
          </a:stretch>
        </p:blipFill>
        <p:spPr>
          <a:xfrm>
            <a:off x="7515225" y="3750880"/>
            <a:ext cx="4676775" cy="2867291"/>
          </a:xfrm>
          <a:prstGeom prst="rect">
            <a:avLst/>
          </a:prstGeom>
        </p:spPr>
      </p:pic>
      <p:sp>
        <p:nvSpPr>
          <p:cNvPr id="7" name="Google Shape;90;p18">
            <a:extLst>
              <a:ext uri="{FF2B5EF4-FFF2-40B4-BE49-F238E27FC236}">
                <a16:creationId xmlns:a16="http://schemas.microsoft.com/office/drawing/2014/main" id="{28B8A79D-89F8-73B1-1C8A-4F3488C8125A}"/>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3.8 </a:t>
            </a:r>
            <a:r>
              <a:rPr lang="en" sz="1200" b="1" dirty="0">
                <a:solidFill>
                  <a:srgbClr val="083F57"/>
                </a:solidFill>
                <a:latin typeface="Calibri"/>
                <a:ea typeface="Calibri"/>
                <a:cs typeface="Calibri"/>
                <a:sym typeface="Calibri"/>
              </a:rPr>
              <a:t>(13)</a:t>
            </a:r>
            <a:endParaRPr sz="1200" dirty="0"/>
          </a:p>
        </p:txBody>
      </p:sp>
      <p:grpSp>
        <p:nvGrpSpPr>
          <p:cNvPr id="15" name="Group 14">
            <a:extLst>
              <a:ext uri="{FF2B5EF4-FFF2-40B4-BE49-F238E27FC236}">
                <a16:creationId xmlns:a16="http://schemas.microsoft.com/office/drawing/2014/main" id="{809D5BFD-8157-0D4D-9769-5B357FBC4549}"/>
              </a:ext>
            </a:extLst>
          </p:cNvPr>
          <p:cNvGrpSpPr/>
          <p:nvPr/>
        </p:nvGrpSpPr>
        <p:grpSpPr>
          <a:xfrm>
            <a:off x="4873334" y="1143000"/>
            <a:ext cx="2081581" cy="5543550"/>
            <a:chOff x="4873334" y="1143000"/>
            <a:chExt cx="2081581" cy="5543550"/>
          </a:xfrm>
        </p:grpSpPr>
        <p:sp>
          <p:nvSpPr>
            <p:cNvPr id="16" name="Google Shape;90;p18">
              <a:extLst>
                <a:ext uri="{FF2B5EF4-FFF2-40B4-BE49-F238E27FC236}">
                  <a16:creationId xmlns:a16="http://schemas.microsoft.com/office/drawing/2014/main" id="{BC99D032-9ADE-8411-BDF4-6269BD8D1EAE}"/>
                </a:ext>
              </a:extLst>
            </p:cNvPr>
            <p:cNvSpPr/>
            <p:nvPr/>
          </p:nvSpPr>
          <p:spPr>
            <a:xfrm>
              <a:off x="4873334" y="114300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dirty="0">
                  <a:solidFill>
                    <a:srgbClr val="083F57"/>
                  </a:solidFill>
                  <a:latin typeface="Calibri"/>
                  <a:ea typeface="Calibri"/>
                  <a:cs typeface="Calibri"/>
                  <a:sym typeface="Calibri"/>
                </a:rPr>
                <a:t>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154</a:t>
              </a:r>
              <a:endParaRPr sz="1467" dirty="0"/>
            </a:p>
          </p:txBody>
        </p:sp>
        <p:sp>
          <p:nvSpPr>
            <p:cNvPr id="17" name="Google Shape;90;p18">
              <a:extLst>
                <a:ext uri="{FF2B5EF4-FFF2-40B4-BE49-F238E27FC236}">
                  <a16:creationId xmlns:a16="http://schemas.microsoft.com/office/drawing/2014/main" id="{FE35EF42-0612-E3EF-81C4-8A459CC1B57B}"/>
                </a:ext>
              </a:extLst>
            </p:cNvPr>
            <p:cNvSpPr/>
            <p:nvPr/>
          </p:nvSpPr>
          <p:spPr>
            <a:xfrm>
              <a:off x="4873334" y="212113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ICU</a:t>
              </a:r>
              <a:r>
                <a:rPr lang="en" dirty="0">
                  <a:solidFill>
                    <a:srgbClr val="083F57"/>
                  </a:solidFill>
                  <a:latin typeface="Calibri"/>
                  <a:ea typeface="Calibri"/>
                  <a:cs typeface="Calibri"/>
                  <a:sym typeface="Calibri"/>
                </a:rPr>
                <a:t> 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10</a:t>
              </a:r>
              <a:endParaRPr sz="1467" dirty="0"/>
            </a:p>
          </p:txBody>
        </p:sp>
        <p:sp>
          <p:nvSpPr>
            <p:cNvPr id="18" name="Google Shape;90;p18">
              <a:extLst>
                <a:ext uri="{FF2B5EF4-FFF2-40B4-BE49-F238E27FC236}">
                  <a16:creationId xmlns:a16="http://schemas.microsoft.com/office/drawing/2014/main" id="{D76BAC80-C20F-D9D3-59D8-3976B3987970}"/>
                </a:ext>
              </a:extLst>
            </p:cNvPr>
            <p:cNvSpPr/>
            <p:nvPr/>
          </p:nvSpPr>
          <p:spPr>
            <a:xfrm>
              <a:off x="4873334" y="309927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dirty="0">
                  <a:solidFill>
                    <a:srgbClr val="083F57"/>
                  </a:solidFill>
                  <a:latin typeface="Calibri"/>
                  <a:ea typeface="Calibri"/>
                  <a:cs typeface="Calibri"/>
                  <a:sym typeface="Calibri"/>
                </a:rPr>
                <a:t>Operating Theaters</a:t>
              </a:r>
              <a:endParaRPr sz="1400"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6</a:t>
              </a:r>
              <a:endParaRPr sz="1467" dirty="0"/>
            </a:p>
          </p:txBody>
        </p:sp>
        <p:sp>
          <p:nvSpPr>
            <p:cNvPr id="19" name="Google Shape;90;p18">
              <a:extLst>
                <a:ext uri="{FF2B5EF4-FFF2-40B4-BE49-F238E27FC236}">
                  <a16:creationId xmlns:a16="http://schemas.microsoft.com/office/drawing/2014/main" id="{37E22388-2AC7-33AA-D909-ED9BC830E9CB}"/>
                </a:ext>
              </a:extLst>
            </p:cNvPr>
            <p:cNvSpPr/>
            <p:nvPr/>
          </p:nvSpPr>
          <p:spPr>
            <a:xfrm>
              <a:off x="4873334" y="4077408"/>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Day Surgery Unit</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sp>
          <p:nvSpPr>
            <p:cNvPr id="20" name="Google Shape;90;p18">
              <a:extLst>
                <a:ext uri="{FF2B5EF4-FFF2-40B4-BE49-F238E27FC236}">
                  <a16:creationId xmlns:a16="http://schemas.microsoft.com/office/drawing/2014/main" id="{30842F28-96CF-AC00-12E3-E9CDD8A41DBA}"/>
                </a:ext>
              </a:extLst>
            </p:cNvPr>
            <p:cNvSpPr/>
            <p:nvPr/>
          </p:nvSpPr>
          <p:spPr>
            <a:xfrm>
              <a:off x="4873334" y="5055544"/>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Mental Health Unit</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sp>
          <p:nvSpPr>
            <p:cNvPr id="21" name="Google Shape;90;p18">
              <a:extLst>
                <a:ext uri="{FF2B5EF4-FFF2-40B4-BE49-F238E27FC236}">
                  <a16:creationId xmlns:a16="http://schemas.microsoft.com/office/drawing/2014/main" id="{0CCBF620-3BE1-12D0-B1A7-304D93C39B7A}"/>
                </a:ext>
              </a:extLst>
            </p:cNvPr>
            <p:cNvSpPr/>
            <p:nvPr/>
          </p:nvSpPr>
          <p:spPr>
            <a:xfrm>
              <a:off x="4873334" y="603368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Operations (2021)</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10,256</a:t>
              </a:r>
              <a:endParaRPr sz="1467" dirty="0"/>
            </a:p>
          </p:txBody>
        </p:sp>
      </p:grpSp>
    </p:spTree>
    <p:extLst>
      <p:ext uri="{BB962C8B-B14F-4D97-AF65-F5344CB8AC3E}">
        <p14:creationId xmlns:p14="http://schemas.microsoft.com/office/powerpoint/2010/main" val="1906195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Mayo Private Hospital</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Mental Health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Jawad Adil</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Rekha </a:t>
            </a:r>
            <a:r>
              <a:rPr lang="en-US" sz="1400" b="1" dirty="0" err="1">
                <a:solidFill>
                  <a:srgbClr val="0B5574"/>
                </a:solidFill>
                <a:latin typeface="Mylius Modern" panose="020B0504020202020204"/>
                <a:sym typeface="Arial"/>
              </a:rPr>
              <a:t>Nassa</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Christopher Pollock</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Manning Base Hospital: 3.2(134)</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Manning Valley Medical Practice: 2.9(24)</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Wynter Street Medical Centre: 4.0(17)</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River Street Surgery (now Horizon Medical): 4.5(8)</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Allan Johnson Dr: 3.6(8)</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Dr M </a:t>
            </a:r>
            <a:r>
              <a:rPr lang="en-US" sz="1400" b="1" dirty="0" err="1">
                <a:solidFill>
                  <a:srgbClr val="0B5574"/>
                </a:solidFill>
                <a:latin typeface="Mylius Modern" panose="020B0504020202020204"/>
                <a:sym typeface="Arial"/>
              </a:rPr>
              <a:t>Ghaly</a:t>
            </a:r>
            <a:r>
              <a:rPr lang="en-US" sz="1400" b="1" dirty="0">
                <a:solidFill>
                  <a:srgbClr val="0B5574"/>
                </a:solidFill>
                <a:latin typeface="Mylius Modern" panose="020B0504020202020204"/>
                <a:sym typeface="Arial"/>
              </a:rPr>
              <a:t>: 4.6(16)</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SunDoctors</a:t>
            </a:r>
            <a:r>
              <a:rPr lang="en-US" sz="1400" b="1" dirty="0">
                <a:solidFill>
                  <a:srgbClr val="0B5574"/>
                </a:solidFill>
                <a:latin typeface="Mylius Modern" panose="020B0504020202020204"/>
                <a:sym typeface="Arial"/>
              </a:rPr>
              <a:t> Skin Cancer Clinic </a:t>
            </a:r>
            <a:r>
              <a:rPr lang="en-US" sz="1400" b="1" dirty="0" err="1">
                <a:solidFill>
                  <a:srgbClr val="0B5574"/>
                </a:solidFill>
                <a:latin typeface="Mylius Modern" panose="020B0504020202020204"/>
                <a:sym typeface="Arial"/>
              </a:rPr>
              <a:t>Taree</a:t>
            </a:r>
            <a:r>
              <a:rPr lang="en-US" sz="1400" b="1" dirty="0">
                <a:solidFill>
                  <a:srgbClr val="0B5574"/>
                </a:solidFill>
                <a:latin typeface="Mylius Modern" panose="020B0504020202020204"/>
                <a:sym typeface="Arial"/>
              </a:rPr>
              <a:t>: 4.5(44)</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Albert Street Dental Practice: 4.8(55)</a:t>
            </a:r>
          </a:p>
          <a:p>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Warning Against Dr. Michael Lau</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Appointment Mismanagement with Dr. Pollock</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Medication Negligence by Dr. Christopher Pollock</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Concerns about Continuation of Service</a:t>
            </a:r>
          </a:p>
          <a:p>
            <a:endParaRPr lang="en-US" sz="1400" b="1" i="0" dirty="0">
              <a:solidFill>
                <a:srgbClr val="0B5574"/>
              </a:solidFill>
              <a:latin typeface="Mylius Modern" panose="020B0504020202020204"/>
              <a:sym typeface="Arial"/>
            </a:endParaRP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3" name="Google Shape;90;p18">
            <a:extLst>
              <a:ext uri="{FF2B5EF4-FFF2-40B4-BE49-F238E27FC236}">
                <a16:creationId xmlns:a16="http://schemas.microsoft.com/office/drawing/2014/main" id="{A8E55D18-E51A-62C0-2587-C8FB34809FA3}"/>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16,835</a:t>
            </a:r>
            <a:endParaRPr sz="1467" dirty="0"/>
          </a:p>
        </p:txBody>
      </p:sp>
      <p:pic>
        <p:nvPicPr>
          <p:cNvPr id="8194" name="Picture 2" descr="Photo">
            <a:extLst>
              <a:ext uri="{FF2B5EF4-FFF2-40B4-BE49-F238E27FC236}">
                <a16:creationId xmlns:a16="http://schemas.microsoft.com/office/drawing/2014/main" id="{4608E73D-2560-B02B-EE99-4E4668797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285" y="992563"/>
            <a:ext cx="4453256" cy="28656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C7A9254-7839-C543-D8E4-6CDC38B78BD6}"/>
              </a:ext>
            </a:extLst>
          </p:cNvPr>
          <p:cNvPicPr>
            <a:picLocks noChangeAspect="1"/>
          </p:cNvPicPr>
          <p:nvPr/>
        </p:nvPicPr>
        <p:blipFill>
          <a:blip r:embed="rId4"/>
          <a:stretch>
            <a:fillRect/>
          </a:stretch>
        </p:blipFill>
        <p:spPr>
          <a:xfrm>
            <a:off x="7737284" y="3860325"/>
            <a:ext cx="4447291" cy="2531339"/>
          </a:xfrm>
          <a:prstGeom prst="rect">
            <a:avLst/>
          </a:prstGeom>
        </p:spPr>
      </p:pic>
      <p:sp>
        <p:nvSpPr>
          <p:cNvPr id="9" name="Google Shape;90;p18">
            <a:extLst>
              <a:ext uri="{FF2B5EF4-FFF2-40B4-BE49-F238E27FC236}">
                <a16:creationId xmlns:a16="http://schemas.microsoft.com/office/drawing/2014/main" id="{AC5B5422-8D4B-DC10-7539-7A415874190D}"/>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3.3 </a:t>
            </a:r>
            <a:r>
              <a:rPr lang="en" sz="1200" b="1" dirty="0">
                <a:solidFill>
                  <a:srgbClr val="083F57"/>
                </a:solidFill>
                <a:latin typeface="Calibri"/>
                <a:ea typeface="Calibri"/>
                <a:cs typeface="Calibri"/>
                <a:sym typeface="Calibri"/>
              </a:rPr>
              <a:t>(29)</a:t>
            </a:r>
            <a:endParaRPr sz="1200" dirty="0"/>
          </a:p>
        </p:txBody>
      </p:sp>
      <p:grpSp>
        <p:nvGrpSpPr>
          <p:cNvPr id="12" name="Group 11">
            <a:extLst>
              <a:ext uri="{FF2B5EF4-FFF2-40B4-BE49-F238E27FC236}">
                <a16:creationId xmlns:a16="http://schemas.microsoft.com/office/drawing/2014/main" id="{63E052A0-9A1C-038C-E808-759ECED60200}"/>
              </a:ext>
            </a:extLst>
          </p:cNvPr>
          <p:cNvGrpSpPr/>
          <p:nvPr/>
        </p:nvGrpSpPr>
        <p:grpSpPr>
          <a:xfrm>
            <a:off x="4859842" y="1221023"/>
            <a:ext cx="2095073" cy="4820412"/>
            <a:chOff x="4859842" y="1221023"/>
            <a:chExt cx="2095073" cy="4820412"/>
          </a:xfrm>
        </p:grpSpPr>
        <p:sp>
          <p:nvSpPr>
            <p:cNvPr id="13" name="Google Shape;90;p18">
              <a:extLst>
                <a:ext uri="{FF2B5EF4-FFF2-40B4-BE49-F238E27FC236}">
                  <a16:creationId xmlns:a16="http://schemas.microsoft.com/office/drawing/2014/main" id="{4A16A076-30A4-ED7D-6190-5312E043A703}"/>
                </a:ext>
              </a:extLst>
            </p:cNvPr>
            <p:cNvSpPr/>
            <p:nvPr/>
          </p:nvSpPr>
          <p:spPr>
            <a:xfrm>
              <a:off x="4859842" y="1221023"/>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dirty="0">
                  <a:solidFill>
                    <a:srgbClr val="083F57"/>
                  </a:solidFill>
                  <a:latin typeface="Calibri"/>
                  <a:ea typeface="Calibri"/>
                  <a:cs typeface="Calibri"/>
                  <a:sym typeface="Calibri"/>
                </a:rPr>
                <a:t>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79</a:t>
              </a:r>
              <a:endParaRPr sz="1467" dirty="0"/>
            </a:p>
          </p:txBody>
        </p:sp>
        <p:sp>
          <p:nvSpPr>
            <p:cNvPr id="16" name="Google Shape;90;p18">
              <a:extLst>
                <a:ext uri="{FF2B5EF4-FFF2-40B4-BE49-F238E27FC236}">
                  <a16:creationId xmlns:a16="http://schemas.microsoft.com/office/drawing/2014/main" id="{F1F1E405-55BD-2CAB-45E8-20737E0CB1D0}"/>
                </a:ext>
              </a:extLst>
            </p:cNvPr>
            <p:cNvSpPr/>
            <p:nvPr/>
          </p:nvSpPr>
          <p:spPr>
            <a:xfrm>
              <a:off x="4859843" y="3999384"/>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General Surgery Unit</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sp>
          <p:nvSpPr>
            <p:cNvPr id="17" name="Google Shape;90;p18">
              <a:extLst>
                <a:ext uri="{FF2B5EF4-FFF2-40B4-BE49-F238E27FC236}">
                  <a16:creationId xmlns:a16="http://schemas.microsoft.com/office/drawing/2014/main" id="{3E02D105-6C09-04CC-B8B4-B93F0C2152E4}"/>
                </a:ext>
              </a:extLst>
            </p:cNvPr>
            <p:cNvSpPr/>
            <p:nvPr/>
          </p:nvSpPr>
          <p:spPr>
            <a:xfrm>
              <a:off x="4873334" y="5388565"/>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Mental Health Unit</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sp>
          <p:nvSpPr>
            <p:cNvPr id="18" name="Google Shape;90;p18">
              <a:extLst>
                <a:ext uri="{FF2B5EF4-FFF2-40B4-BE49-F238E27FC236}">
                  <a16:creationId xmlns:a16="http://schemas.microsoft.com/office/drawing/2014/main" id="{78246B14-ADA4-9A05-5984-7053D4E44A71}"/>
                </a:ext>
              </a:extLst>
            </p:cNvPr>
            <p:cNvSpPr/>
            <p:nvPr/>
          </p:nvSpPr>
          <p:spPr>
            <a:xfrm>
              <a:off x="4859844" y="2610204"/>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Credentialed Specialists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97</a:t>
              </a:r>
              <a:endParaRPr sz="1467" dirty="0"/>
            </a:p>
          </p:txBody>
        </p:sp>
      </p:grpSp>
    </p:spTree>
    <p:extLst>
      <p:ext uri="{BB962C8B-B14F-4D97-AF65-F5344CB8AC3E}">
        <p14:creationId xmlns:p14="http://schemas.microsoft.com/office/powerpoint/2010/main" val="1610854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Mulgrave Private Hospital</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General Surgery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Here are the names of the doctors mentioned:</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err="1">
                <a:solidFill>
                  <a:srgbClr val="0B5574"/>
                </a:solidFill>
                <a:latin typeface="Mylius Modern" panose="020B0504020202020204"/>
                <a:sym typeface="Arial"/>
              </a:rPr>
              <a:t>Mr</a:t>
            </a:r>
            <a:r>
              <a:rPr lang="en-US" sz="1400" b="1" dirty="0">
                <a:solidFill>
                  <a:srgbClr val="0B5574"/>
                </a:solidFill>
                <a:latin typeface="Mylius Modern" panose="020B0504020202020204"/>
                <a:sym typeface="Arial"/>
              </a:rPr>
              <a:t> Travis Ackermann</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Associate Professor Paul Cashin</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Yuan Cheng</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Thomas </a:t>
            </a:r>
            <a:r>
              <a:rPr lang="en-US" sz="1400" b="1" dirty="0" err="1">
                <a:solidFill>
                  <a:srgbClr val="0B5574"/>
                </a:solidFill>
                <a:latin typeface="Mylius Modern" panose="020B0504020202020204"/>
                <a:sym typeface="Arial"/>
              </a:rPr>
              <a:t>Suhardja</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err="1">
                <a:solidFill>
                  <a:srgbClr val="0B5574"/>
                </a:solidFill>
                <a:latin typeface="Mylius Modern" panose="020B0504020202020204"/>
                <a:sym typeface="Arial"/>
              </a:rPr>
              <a:t>Mr</a:t>
            </a:r>
            <a:r>
              <a:rPr lang="en-US" sz="1400" b="1" dirty="0">
                <a:solidFill>
                  <a:srgbClr val="0B5574"/>
                </a:solidFill>
                <a:latin typeface="Mylius Modern" panose="020B0504020202020204"/>
                <a:sym typeface="Arial"/>
              </a:rPr>
              <a:t> Kostas </a:t>
            </a:r>
            <a:r>
              <a:rPr lang="en-US" sz="1400" b="1" dirty="0" err="1">
                <a:solidFill>
                  <a:srgbClr val="0B5574"/>
                </a:solidFill>
                <a:latin typeface="Mylius Modern" panose="020B0504020202020204"/>
                <a:sym typeface="Arial"/>
              </a:rPr>
              <a:t>Syrrakos</a:t>
            </a:r>
            <a:endParaRPr lang="en-US" sz="1400" b="1" dirty="0">
              <a:solidFill>
                <a:srgbClr val="0B5574"/>
              </a:solidFill>
              <a:latin typeface="Mylius Modern" panose="020B0504020202020204"/>
              <a:sym typeface="Arial"/>
            </a:endParaRPr>
          </a:p>
          <a:p>
            <a:pPr lvl="0"/>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Valley Private Hospital: 4.1(7)</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Valewood</a:t>
            </a:r>
            <a:r>
              <a:rPr lang="en-US" sz="1400" b="1" dirty="0">
                <a:solidFill>
                  <a:srgbClr val="0B5574"/>
                </a:solidFill>
                <a:latin typeface="Mylius Modern" panose="020B0504020202020204"/>
                <a:sym typeface="Arial"/>
              </a:rPr>
              <a:t> Clinic: 4.3(299)</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United Medical Centre Waverley: 4.8(517)</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SIA Mulgrave Medical and Cosmetic Centre: 4.6(361)</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Doctors at Brandon Park: 4.3(131)</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Mulgrave Private Hospital: 4.1(420)</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Neglectful Elderly Care</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Negligent Surgical Practices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Unprofessional Billing Practices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Long Wait Times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Exorbitant Fees for Emergency Care</a:t>
            </a:r>
          </a:p>
          <a:p>
            <a:endParaRPr lang="en-US" sz="1400" b="1" i="0" dirty="0">
              <a:solidFill>
                <a:srgbClr val="0B5574"/>
              </a:solidFill>
              <a:latin typeface="Mylius Modern" panose="020B0504020202020204"/>
              <a:sym typeface="Arial"/>
            </a:endParaRP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3" name="Google Shape;90;p18">
            <a:extLst>
              <a:ext uri="{FF2B5EF4-FFF2-40B4-BE49-F238E27FC236}">
                <a16:creationId xmlns:a16="http://schemas.microsoft.com/office/drawing/2014/main" id="{8E5D7858-E06E-C8BC-8127-E4EE5AC16558}"/>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20,218</a:t>
            </a:r>
            <a:endParaRPr sz="1467" dirty="0"/>
          </a:p>
        </p:txBody>
      </p:sp>
      <p:pic>
        <p:nvPicPr>
          <p:cNvPr id="9218" name="Picture 2" descr="Photo">
            <a:extLst>
              <a:ext uri="{FF2B5EF4-FFF2-40B4-BE49-F238E27FC236}">
                <a16:creationId xmlns:a16="http://schemas.microsoft.com/office/drawing/2014/main" id="{382AB660-DB75-ACF4-8E31-DC033124E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430" y="991200"/>
            <a:ext cx="4298569" cy="28701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3A73CBA-B353-7006-C430-BD8D61223733}"/>
              </a:ext>
            </a:extLst>
          </p:cNvPr>
          <p:cNvPicPr>
            <a:picLocks noChangeAspect="1"/>
          </p:cNvPicPr>
          <p:nvPr/>
        </p:nvPicPr>
        <p:blipFill>
          <a:blip r:embed="rId4"/>
          <a:stretch>
            <a:fillRect/>
          </a:stretch>
        </p:blipFill>
        <p:spPr>
          <a:xfrm>
            <a:off x="7893430" y="3876676"/>
            <a:ext cx="4298570" cy="2873974"/>
          </a:xfrm>
          <a:prstGeom prst="rect">
            <a:avLst/>
          </a:prstGeom>
        </p:spPr>
      </p:pic>
      <p:sp>
        <p:nvSpPr>
          <p:cNvPr id="9" name="Google Shape;90;p18">
            <a:extLst>
              <a:ext uri="{FF2B5EF4-FFF2-40B4-BE49-F238E27FC236}">
                <a16:creationId xmlns:a16="http://schemas.microsoft.com/office/drawing/2014/main" id="{2293E346-E484-0A3D-E995-4974272F0C7B}"/>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4.1 </a:t>
            </a:r>
            <a:r>
              <a:rPr lang="en" sz="1200" b="1" dirty="0">
                <a:solidFill>
                  <a:srgbClr val="083F57"/>
                </a:solidFill>
                <a:latin typeface="Calibri"/>
                <a:ea typeface="Calibri"/>
                <a:cs typeface="Calibri"/>
                <a:sym typeface="Calibri"/>
              </a:rPr>
              <a:t>(420)</a:t>
            </a:r>
            <a:endParaRPr sz="1200" dirty="0"/>
          </a:p>
        </p:txBody>
      </p:sp>
      <p:sp>
        <p:nvSpPr>
          <p:cNvPr id="2" name="Google Shape;90;p18">
            <a:extLst>
              <a:ext uri="{FF2B5EF4-FFF2-40B4-BE49-F238E27FC236}">
                <a16:creationId xmlns:a16="http://schemas.microsoft.com/office/drawing/2014/main" id="{37E04511-917B-E5B2-7E69-5B705E5A374D}"/>
              </a:ext>
            </a:extLst>
          </p:cNvPr>
          <p:cNvSpPr/>
          <p:nvPr/>
        </p:nvSpPr>
        <p:spPr>
          <a:xfrm>
            <a:off x="5098712" y="130710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Inpatient</a:t>
            </a:r>
            <a:r>
              <a:rPr lang="en" dirty="0">
                <a:solidFill>
                  <a:srgbClr val="083F57"/>
                </a:solidFill>
                <a:latin typeface="Calibri"/>
                <a:ea typeface="Calibri"/>
                <a:cs typeface="Calibri"/>
                <a:sym typeface="Calibri"/>
              </a:rPr>
              <a:t> 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240</a:t>
            </a:r>
            <a:endParaRPr sz="1467" dirty="0"/>
          </a:p>
        </p:txBody>
      </p:sp>
      <p:sp>
        <p:nvSpPr>
          <p:cNvPr id="5" name="Google Shape;93;p18">
            <a:extLst>
              <a:ext uri="{FF2B5EF4-FFF2-40B4-BE49-F238E27FC236}">
                <a16:creationId xmlns:a16="http://schemas.microsoft.com/office/drawing/2014/main" id="{9B724D78-A70A-5994-8FF8-33ED43CA679C}"/>
              </a:ext>
            </a:extLst>
          </p:cNvPr>
          <p:cNvSpPr/>
          <p:nvPr/>
        </p:nvSpPr>
        <p:spPr>
          <a:xfrm>
            <a:off x="5098712" y="230670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E</a:t>
            </a:r>
            <a:r>
              <a:rPr lang="en" sz="1467" dirty="0">
                <a:solidFill>
                  <a:srgbClr val="083F57"/>
                </a:solidFill>
                <a:latin typeface="Calibri"/>
                <a:ea typeface="Calibri"/>
                <a:cs typeface="Calibri"/>
                <a:sym typeface="Calibri"/>
              </a:rPr>
              <a:t>mergency Services </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24 </a:t>
            </a:r>
            <a:r>
              <a:rPr lang="en" sz="1200" b="1" dirty="0">
                <a:solidFill>
                  <a:srgbClr val="083F57"/>
                </a:solidFill>
                <a:latin typeface="Calibri"/>
                <a:ea typeface="Calibri"/>
                <a:cs typeface="Calibri"/>
                <a:sym typeface="Calibri"/>
              </a:rPr>
              <a:t>hrs</a:t>
            </a:r>
            <a:endParaRPr sz="1467" dirty="0"/>
          </a:p>
        </p:txBody>
      </p:sp>
      <p:sp>
        <p:nvSpPr>
          <p:cNvPr id="12" name="Google Shape;93;p18">
            <a:extLst>
              <a:ext uri="{FF2B5EF4-FFF2-40B4-BE49-F238E27FC236}">
                <a16:creationId xmlns:a16="http://schemas.microsoft.com/office/drawing/2014/main" id="{7C2BF20C-D740-B23F-E6FA-5B58609E2173}"/>
              </a:ext>
            </a:extLst>
          </p:cNvPr>
          <p:cNvSpPr/>
          <p:nvPr/>
        </p:nvSpPr>
        <p:spPr>
          <a:xfrm>
            <a:off x="5098712" y="3549178"/>
            <a:ext cx="2081581" cy="949493"/>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00" dirty="0">
                <a:latin typeface="Calibri" panose="020F0502020204030204" pitchFamily="34" charset="0"/>
                <a:ea typeface="Calibri" panose="020F0502020204030204" pitchFamily="34" charset="0"/>
                <a:cs typeface="Calibri" panose="020F0502020204030204" pitchFamily="34" charset="0"/>
              </a:rPr>
              <a:t>Acquired by </a:t>
            </a:r>
          </a:p>
          <a:p>
            <a:pPr marL="0" marR="0" lvl="0" indent="0" algn="ctr" rtl="0">
              <a:spcBef>
                <a:spcPts val="0"/>
              </a:spcBef>
              <a:spcAft>
                <a:spcPts val="0"/>
              </a:spcAft>
              <a:buNone/>
            </a:pPr>
            <a:r>
              <a:rPr lang="en-US" sz="1400" dirty="0" err="1">
                <a:latin typeface="Calibri" panose="020F0502020204030204" pitchFamily="34" charset="0"/>
                <a:ea typeface="Calibri" panose="020F0502020204030204" pitchFamily="34" charset="0"/>
                <a:cs typeface="Calibri" panose="020F0502020204030204" pitchFamily="34" charset="0"/>
              </a:rPr>
              <a:t>Healthe</a:t>
            </a:r>
            <a:r>
              <a:rPr lang="en-US" sz="1400" dirty="0">
                <a:latin typeface="Calibri" panose="020F0502020204030204" pitchFamily="34" charset="0"/>
                <a:ea typeface="Calibri" panose="020F0502020204030204" pitchFamily="34" charset="0"/>
                <a:cs typeface="Calibri" panose="020F0502020204030204" pitchFamily="34" charset="0"/>
              </a:rPr>
              <a:t> Care</a:t>
            </a:r>
            <a:endParaRPr sz="1400"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June 2007</a:t>
            </a:r>
            <a:endParaRPr sz="1467" dirty="0"/>
          </a:p>
        </p:txBody>
      </p:sp>
    </p:spTree>
    <p:extLst>
      <p:ext uri="{BB962C8B-B14F-4D97-AF65-F5344CB8AC3E}">
        <p14:creationId xmlns:p14="http://schemas.microsoft.com/office/powerpoint/2010/main" val="3304083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 sz="2800" b="1" dirty="0">
                <a:solidFill>
                  <a:schemeClr val="bg1"/>
                </a:solidFill>
                <a:latin typeface="Mylius Modern"/>
              </a:rPr>
              <a:t>HEALTHE CARE AUSTRALIA PTY LTD</a:t>
            </a:r>
            <a:endParaRPr sz="2800" b="1" dirty="0">
              <a:solidFill>
                <a:schemeClr val="bg1"/>
              </a:solidFill>
              <a:latin typeface="Mylius Modern"/>
            </a:endParaRPr>
          </a:p>
        </p:txBody>
      </p:sp>
      <p:sp>
        <p:nvSpPr>
          <p:cNvPr id="92" name="Google Shape;92;p18"/>
          <p:cNvSpPr txBox="1"/>
          <p:nvPr/>
        </p:nvSpPr>
        <p:spPr>
          <a:xfrm>
            <a:off x="375920" y="1466964"/>
            <a:ext cx="5520898" cy="2373516"/>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B5574"/>
              </a:buClr>
              <a:buSzPts val="1200"/>
              <a:buFont typeface="Arial"/>
              <a:buNone/>
            </a:pPr>
            <a:r>
              <a:rPr lang="en-US" sz="1600" b="1" i="0" dirty="0" err="1">
                <a:solidFill>
                  <a:srgbClr val="0B5574"/>
                </a:solidFill>
                <a:latin typeface="Mylius Modern" panose="020B0504020202020204"/>
                <a:sym typeface="Arial"/>
              </a:rPr>
              <a:t>Healthe</a:t>
            </a:r>
            <a:r>
              <a:rPr lang="en-US" sz="1600" b="1" i="0" dirty="0">
                <a:solidFill>
                  <a:srgbClr val="0B5574"/>
                </a:solidFill>
                <a:latin typeface="Mylius Modern" panose="020B0504020202020204"/>
                <a:sym typeface="Arial"/>
              </a:rPr>
              <a:t> Care is Australia’s largest privately owned private hospital operator.</a:t>
            </a:r>
            <a:endParaRPr lang="en" sz="1600" b="1" i="0" dirty="0">
              <a:solidFill>
                <a:srgbClr val="0B5574"/>
              </a:solidFill>
              <a:latin typeface="Mylius Modern" panose="020B0504020202020204"/>
              <a:sym typeface="Arial"/>
            </a:endParaRPr>
          </a:p>
          <a:p>
            <a:pPr marL="0" marR="0" lvl="0" indent="0" algn="l" rtl="0">
              <a:lnSpc>
                <a:spcPct val="100000"/>
              </a:lnSpc>
              <a:spcBef>
                <a:spcPts val="0"/>
              </a:spcBef>
              <a:spcAft>
                <a:spcPts val="0"/>
              </a:spcAft>
              <a:buClr>
                <a:srgbClr val="0B5574"/>
              </a:buClr>
              <a:buSzPts val="1200"/>
              <a:buFont typeface="Arial"/>
              <a:buNone/>
            </a:pPr>
            <a:endParaRPr lang="en" sz="1600" b="1" dirty="0">
              <a:solidFill>
                <a:srgbClr val="0B5574"/>
              </a:solidFill>
              <a:latin typeface="Mylius Modern" panose="020B0504020202020204"/>
            </a:endParaRPr>
          </a:p>
          <a:p>
            <a:pPr>
              <a:buClr>
                <a:srgbClr val="0B5574"/>
              </a:buClr>
              <a:buSzPts val="1200"/>
            </a:pPr>
            <a:r>
              <a:rPr lang="en-US" sz="1600" b="1" dirty="0">
                <a:solidFill>
                  <a:srgbClr val="0B5574"/>
                </a:solidFill>
                <a:latin typeface="Mylius Modern" panose="020B0504020202020204"/>
              </a:rPr>
              <a:t>It</a:t>
            </a:r>
            <a:r>
              <a:rPr lang="en-US" sz="1600" b="1" i="0" dirty="0">
                <a:solidFill>
                  <a:srgbClr val="0B5574"/>
                </a:solidFill>
                <a:latin typeface="Mylius Modern" panose="020B0504020202020204"/>
                <a:sym typeface="Arial"/>
              </a:rPr>
              <a:t> is provider of medical, surgical and psychiatric healthcare services. </a:t>
            </a:r>
          </a:p>
          <a:p>
            <a:pPr>
              <a:buClr>
                <a:srgbClr val="0B5574"/>
              </a:buClr>
              <a:buSzPts val="1200"/>
            </a:pPr>
            <a:endParaRPr lang="en-US" sz="1600" dirty="0">
              <a:latin typeface="Mylius Modern" panose="020B0504020202020204"/>
            </a:endParaRPr>
          </a:p>
          <a:p>
            <a:pPr>
              <a:buClr>
                <a:srgbClr val="0B5574"/>
              </a:buClr>
              <a:buSzPts val="1200"/>
            </a:pPr>
            <a:r>
              <a:rPr lang="en-US" sz="1600" b="1" i="0" dirty="0">
                <a:solidFill>
                  <a:srgbClr val="0B5574"/>
                </a:solidFill>
                <a:latin typeface="Mylius Modern" panose="020B0504020202020204"/>
                <a:sym typeface="Arial"/>
              </a:rPr>
              <a:t>The company provides outpatient services including workplace rehabilitation and community nursing, enabling the patients to avail the services as desired. </a:t>
            </a:r>
          </a:p>
        </p:txBody>
      </p:sp>
      <p:pic>
        <p:nvPicPr>
          <p:cNvPr id="95" name="Google Shape;95;p18"/>
          <p:cNvPicPr preferRelativeResize="0"/>
          <p:nvPr/>
        </p:nvPicPr>
        <p:blipFill rotWithShape="1">
          <a:blip r:embed="rId3">
            <a:alphaModFix/>
          </a:blip>
          <a:srcRect l="23941" t="7776" r="24324" b="7128"/>
          <a:stretch/>
        </p:blipFill>
        <p:spPr>
          <a:xfrm>
            <a:off x="7296983" y="3508435"/>
            <a:ext cx="3321255" cy="3349565"/>
          </a:xfrm>
          <a:prstGeom prst="rect">
            <a:avLst/>
          </a:prstGeom>
          <a:noFill/>
          <a:ln>
            <a:noFill/>
          </a:ln>
        </p:spPr>
      </p:pic>
      <p:sp>
        <p:nvSpPr>
          <p:cNvPr id="96" name="Google Shape;96;p18"/>
          <p:cNvSpPr/>
          <p:nvPr/>
        </p:nvSpPr>
        <p:spPr>
          <a:xfrm>
            <a:off x="8418296" y="4966535"/>
            <a:ext cx="1078628" cy="433364"/>
          </a:xfrm>
          <a:prstGeom prst="roundRect">
            <a:avLst>
              <a:gd name="adj" fmla="val 16667"/>
            </a:avLst>
          </a:prstGeom>
          <a:solidFill>
            <a:srgbClr val="ADD1D7"/>
          </a:solidFill>
          <a:ln w="9525" cap="flat" cmpd="sng">
            <a:solidFill>
              <a:srgbClr val="ADD1D7"/>
            </a:solidFill>
            <a:prstDash val="solid"/>
            <a:round/>
            <a:headEnd type="none" w="sm" len="sm"/>
            <a:tailEnd type="none" w="sm" len="sm"/>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a:solidFill>
                  <a:schemeClr val="dk1"/>
                </a:solidFill>
                <a:latin typeface="Calibri"/>
                <a:ea typeface="Calibri"/>
                <a:cs typeface="Calibri"/>
                <a:sym typeface="Calibri"/>
              </a:rPr>
              <a:t>Speciality</a:t>
            </a:r>
            <a:r>
              <a:rPr lang="en" sz="1467">
                <a:solidFill>
                  <a:srgbClr val="EBF5F7"/>
                </a:solidFill>
                <a:latin typeface="Calibri"/>
                <a:ea typeface="Calibri"/>
                <a:cs typeface="Calibri"/>
                <a:sym typeface="Calibri"/>
              </a:rPr>
              <a:t> </a:t>
            </a:r>
            <a:endParaRPr sz="1467"/>
          </a:p>
          <a:p>
            <a:pPr marL="0" marR="0" lvl="0" indent="0" algn="ctr" rtl="0">
              <a:spcBef>
                <a:spcPts val="0"/>
              </a:spcBef>
              <a:spcAft>
                <a:spcPts val="0"/>
              </a:spcAft>
              <a:buNone/>
            </a:pPr>
            <a:r>
              <a:rPr lang="en" sz="1467">
                <a:solidFill>
                  <a:schemeClr val="dk1"/>
                </a:solidFill>
                <a:latin typeface="Calibri"/>
                <a:ea typeface="Calibri"/>
                <a:cs typeface="Calibri"/>
                <a:sym typeface="Calibri"/>
              </a:rPr>
              <a:t>Services</a:t>
            </a:r>
            <a:endParaRPr sz="1467"/>
          </a:p>
        </p:txBody>
      </p:sp>
      <p:sp>
        <p:nvSpPr>
          <p:cNvPr id="2" name="Google Shape;90;p18">
            <a:extLst>
              <a:ext uri="{FF2B5EF4-FFF2-40B4-BE49-F238E27FC236}">
                <a16:creationId xmlns:a16="http://schemas.microsoft.com/office/drawing/2014/main" id="{C7C7610D-986A-E002-FDDA-A9E3244572DA}"/>
              </a:ext>
            </a:extLst>
          </p:cNvPr>
          <p:cNvSpPr/>
          <p:nvPr/>
        </p:nvSpPr>
        <p:spPr>
          <a:xfrm>
            <a:off x="6492934" y="145657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867" dirty="0">
                <a:solidFill>
                  <a:srgbClr val="083F57"/>
                </a:solidFill>
                <a:latin typeface="Calibri"/>
                <a:ea typeface="Calibri"/>
                <a:cs typeface="Calibri"/>
                <a:sym typeface="Calibri"/>
              </a:rPr>
              <a:t>Established</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2005</a:t>
            </a:r>
            <a:endParaRPr sz="1467" dirty="0"/>
          </a:p>
        </p:txBody>
      </p:sp>
      <p:sp>
        <p:nvSpPr>
          <p:cNvPr id="3" name="Google Shape;91;p18">
            <a:extLst>
              <a:ext uri="{FF2B5EF4-FFF2-40B4-BE49-F238E27FC236}">
                <a16:creationId xmlns:a16="http://schemas.microsoft.com/office/drawing/2014/main" id="{021E7002-90B2-CE1D-7EFB-4611096B417F}"/>
              </a:ext>
            </a:extLst>
          </p:cNvPr>
          <p:cNvSpPr/>
          <p:nvPr/>
        </p:nvSpPr>
        <p:spPr>
          <a:xfrm>
            <a:off x="9170631" y="1456572"/>
            <a:ext cx="2140527"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867">
                <a:solidFill>
                  <a:srgbClr val="083F57"/>
                </a:solidFill>
                <a:latin typeface="Calibri"/>
                <a:ea typeface="Calibri"/>
                <a:cs typeface="Calibri"/>
                <a:sym typeface="Calibri"/>
              </a:rPr>
              <a:t>Facilities</a:t>
            </a:r>
            <a:endParaRPr sz="1467"/>
          </a:p>
          <a:p>
            <a:pPr marL="0" marR="0" lvl="0" indent="0" algn="ctr" rtl="0">
              <a:spcBef>
                <a:spcPts val="0"/>
              </a:spcBef>
              <a:spcAft>
                <a:spcPts val="0"/>
              </a:spcAft>
              <a:buNone/>
            </a:pPr>
            <a:r>
              <a:rPr lang="en" sz="2400" b="1">
                <a:solidFill>
                  <a:srgbClr val="083F57"/>
                </a:solidFill>
                <a:latin typeface="Calibri"/>
                <a:ea typeface="Calibri"/>
                <a:cs typeface="Calibri"/>
                <a:sym typeface="Calibri"/>
              </a:rPr>
              <a:t>18</a:t>
            </a:r>
            <a:endParaRPr sz="1467"/>
          </a:p>
        </p:txBody>
      </p:sp>
      <p:sp>
        <p:nvSpPr>
          <p:cNvPr id="4" name="Google Shape;93;p18">
            <a:extLst>
              <a:ext uri="{FF2B5EF4-FFF2-40B4-BE49-F238E27FC236}">
                <a16:creationId xmlns:a16="http://schemas.microsoft.com/office/drawing/2014/main" id="{08395183-D07A-5D65-B92F-7DF6377E0B9A}"/>
              </a:ext>
            </a:extLst>
          </p:cNvPr>
          <p:cNvSpPr/>
          <p:nvPr/>
        </p:nvSpPr>
        <p:spPr>
          <a:xfrm>
            <a:off x="6492934" y="2742565"/>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867" dirty="0">
                <a:solidFill>
                  <a:srgbClr val="083F57"/>
                </a:solidFill>
                <a:latin typeface="Calibri"/>
                <a:ea typeface="Calibri"/>
                <a:cs typeface="Calibri"/>
                <a:sym typeface="Calibri"/>
              </a:rPr>
              <a:t>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1200</a:t>
            </a:r>
            <a:endParaRPr sz="1467" dirty="0"/>
          </a:p>
        </p:txBody>
      </p:sp>
      <p:sp>
        <p:nvSpPr>
          <p:cNvPr id="5" name="Google Shape;94;p18">
            <a:extLst>
              <a:ext uri="{FF2B5EF4-FFF2-40B4-BE49-F238E27FC236}">
                <a16:creationId xmlns:a16="http://schemas.microsoft.com/office/drawing/2014/main" id="{E81B03B8-5177-CB55-B537-28150004F6D1}"/>
              </a:ext>
            </a:extLst>
          </p:cNvPr>
          <p:cNvSpPr/>
          <p:nvPr/>
        </p:nvSpPr>
        <p:spPr>
          <a:xfrm>
            <a:off x="9170631" y="2742565"/>
            <a:ext cx="2140527"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867" dirty="0">
                <a:solidFill>
                  <a:srgbClr val="083F57"/>
                </a:solidFill>
                <a:latin typeface="Calibri"/>
                <a:ea typeface="Calibri"/>
                <a:cs typeface="Calibri"/>
                <a:sym typeface="Calibri"/>
              </a:rPr>
              <a:t>Operating Theatres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70+</a:t>
            </a:r>
            <a:endParaRPr sz="1467" dirty="0"/>
          </a:p>
        </p:txBody>
      </p:sp>
      <p:sp>
        <p:nvSpPr>
          <p:cNvPr id="6" name="Google Shape;92;p18">
            <a:extLst>
              <a:ext uri="{FF2B5EF4-FFF2-40B4-BE49-F238E27FC236}">
                <a16:creationId xmlns:a16="http://schemas.microsoft.com/office/drawing/2014/main" id="{40C42B4D-68FD-C404-B4FC-EFC3393A09AB}"/>
              </a:ext>
            </a:extLst>
          </p:cNvPr>
          <p:cNvSpPr txBox="1"/>
          <p:nvPr/>
        </p:nvSpPr>
        <p:spPr>
          <a:xfrm>
            <a:off x="375920" y="3840480"/>
            <a:ext cx="5520898" cy="277368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buClr>
                <a:srgbClr val="0B5574"/>
              </a:buClr>
              <a:buSzPts val="1200"/>
            </a:pPr>
            <a:r>
              <a:rPr lang="en-US" sz="1600" b="1" dirty="0">
                <a:solidFill>
                  <a:srgbClr val="0B5574"/>
                </a:solidFill>
                <a:latin typeface="Mylius Modern" panose="020B0504020202020204"/>
              </a:rPr>
              <a:t>Management of Hospitals</a:t>
            </a:r>
            <a:endParaRPr lang="en-US" sz="1600" b="1" i="0" dirty="0">
              <a:solidFill>
                <a:srgbClr val="0B5574"/>
              </a:solidFill>
              <a:latin typeface="Mylius Modern" panose="020B0504020202020204"/>
              <a:sym typeface="Arial"/>
            </a:endParaRPr>
          </a:p>
          <a:p>
            <a:pPr>
              <a:buClr>
                <a:srgbClr val="0B5574"/>
              </a:buClr>
              <a:buSzPts val="1200"/>
            </a:pPr>
            <a:r>
              <a:rPr lang="en-US" sz="1600" b="1" i="0" dirty="0">
                <a:solidFill>
                  <a:srgbClr val="0B5574"/>
                </a:solidFill>
                <a:latin typeface="Mylius Modern" panose="020B0504020202020204"/>
                <a:sym typeface="Arial"/>
              </a:rPr>
              <a:t>Disciplined Corporate Framework</a:t>
            </a:r>
          </a:p>
          <a:p>
            <a:pPr marL="285750" indent="-285750">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Led by a proactive, 'hands: on' executive team.</a:t>
            </a:r>
          </a:p>
          <a:p>
            <a:pPr marL="285750" indent="-285750">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Ensures consistency, efficiency, and high standards across all operations.</a:t>
            </a:r>
          </a:p>
          <a:p>
            <a:pPr>
              <a:buClr>
                <a:srgbClr val="0B5574"/>
              </a:buClr>
              <a:buSzPts val="1200"/>
            </a:pPr>
            <a:r>
              <a:rPr lang="en-US" sz="1600" b="1" i="0" dirty="0">
                <a:solidFill>
                  <a:srgbClr val="0B5574"/>
                </a:solidFill>
                <a:latin typeface="Mylius Modern" panose="020B0504020202020204"/>
                <a:sym typeface="Arial"/>
              </a:rPr>
              <a:t>Empowered Local Management</a:t>
            </a:r>
          </a:p>
          <a:p>
            <a:pPr marL="285750" indent="-285750">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Strong teams at each hospital with the autonomy to address local challenges.</a:t>
            </a:r>
          </a:p>
          <a:p>
            <a:pPr marL="285750" indent="-285750">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Encourages innovation and tailored solutions for unique operational issues.</a:t>
            </a:r>
            <a:endParaRPr lang="en-US" sz="1600" dirty="0">
              <a:latin typeface="Mylius Modern" panose="020B0504020202020204"/>
            </a:endParaRPr>
          </a:p>
          <a:p>
            <a:pPr marL="0" marR="0" lvl="0" indent="0" algn="l" rtl="0">
              <a:lnSpc>
                <a:spcPct val="100000"/>
              </a:lnSpc>
              <a:spcBef>
                <a:spcPts val="0"/>
              </a:spcBef>
              <a:spcAft>
                <a:spcPts val="0"/>
              </a:spcAft>
              <a:buClr>
                <a:srgbClr val="0B5574"/>
              </a:buClr>
              <a:buSzPts val="1200"/>
              <a:buFont typeface="Arial"/>
              <a:buNone/>
            </a:pPr>
            <a:endParaRPr lang="en-US" sz="1600" dirty="0">
              <a:latin typeface="Mylius Modern" panose="020B0504020202020204"/>
            </a:endParaRPr>
          </a:p>
        </p:txBody>
      </p:sp>
    </p:spTree>
    <p:extLst>
      <p:ext uri="{BB962C8B-B14F-4D97-AF65-F5344CB8AC3E}">
        <p14:creationId xmlns:p14="http://schemas.microsoft.com/office/powerpoint/2010/main" val="1311249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err="1">
                <a:solidFill>
                  <a:schemeClr val="bg1"/>
                </a:solidFill>
                <a:latin typeface="Mylius Modern"/>
              </a:rPr>
              <a:t>NorthWest</a:t>
            </a:r>
            <a:r>
              <a:rPr lang="en-US" sz="2800" b="1" dirty="0">
                <a:solidFill>
                  <a:schemeClr val="bg1"/>
                </a:solidFill>
                <a:latin typeface="Mylius Modern"/>
              </a:rPr>
              <a:t> Private Hospital</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Mental Health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Manoj Ravindran</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Northwest Regional Hospital: 3.0(63)</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Northwest Medical Center: 2.7(3)</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Northwest Pathology: 4.7(3)</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Burnie GP Super Clinic: 3.2 (24)</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NorthWest</a:t>
            </a:r>
            <a:r>
              <a:rPr lang="en-US" sz="1400" b="1" dirty="0">
                <a:solidFill>
                  <a:srgbClr val="0B5574"/>
                </a:solidFill>
                <a:latin typeface="Mylius Modern" panose="020B0504020202020204"/>
                <a:sym typeface="Arial"/>
              </a:rPr>
              <a:t> Medical Center: 2.7 (3)</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Bass House Surgery :  Dr. Douglas Dow: 2.3 (3)</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Burnie General Practice: 3.1 (29)</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Maternity Ward Mismanagement</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Poor Post: surgery Care</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Lack of Empathy</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Inadequate Neonatal Care</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Allergy Mismanagement</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Surgical Malpractice</a:t>
            </a:r>
          </a:p>
          <a:p>
            <a:endParaRPr lang="en-US" sz="1400" b="1" i="0" dirty="0">
              <a:solidFill>
                <a:srgbClr val="0B5574"/>
              </a:solidFill>
              <a:latin typeface="Mylius Modern" panose="020B0504020202020204"/>
              <a:sym typeface="Arial"/>
            </a:endParaRP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3" name="Google Shape;90;p18">
            <a:extLst>
              <a:ext uri="{FF2B5EF4-FFF2-40B4-BE49-F238E27FC236}">
                <a16:creationId xmlns:a16="http://schemas.microsoft.com/office/drawing/2014/main" id="{FB59890D-02CD-8ABB-6AE1-3A00F288E331}"/>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3,217</a:t>
            </a:r>
            <a:endParaRPr sz="1467" dirty="0"/>
          </a:p>
        </p:txBody>
      </p:sp>
      <p:pic>
        <p:nvPicPr>
          <p:cNvPr id="8" name="Picture 7">
            <a:extLst>
              <a:ext uri="{FF2B5EF4-FFF2-40B4-BE49-F238E27FC236}">
                <a16:creationId xmlns:a16="http://schemas.microsoft.com/office/drawing/2014/main" id="{98926CC7-4A18-6317-BED3-475CF90162CB}"/>
              </a:ext>
            </a:extLst>
          </p:cNvPr>
          <p:cNvPicPr>
            <a:picLocks noChangeAspect="1"/>
          </p:cNvPicPr>
          <p:nvPr/>
        </p:nvPicPr>
        <p:blipFill>
          <a:blip r:embed="rId3"/>
          <a:stretch>
            <a:fillRect/>
          </a:stretch>
        </p:blipFill>
        <p:spPr>
          <a:xfrm>
            <a:off x="7515225" y="3886200"/>
            <a:ext cx="4676775" cy="2612382"/>
          </a:xfrm>
          <a:prstGeom prst="rect">
            <a:avLst/>
          </a:prstGeom>
        </p:spPr>
      </p:pic>
      <p:pic>
        <p:nvPicPr>
          <p:cNvPr id="10" name="Picture 9">
            <a:extLst>
              <a:ext uri="{FF2B5EF4-FFF2-40B4-BE49-F238E27FC236}">
                <a16:creationId xmlns:a16="http://schemas.microsoft.com/office/drawing/2014/main" id="{BE7280AE-B27E-5AE1-7249-5DDDC85B1818}"/>
              </a:ext>
            </a:extLst>
          </p:cNvPr>
          <p:cNvPicPr>
            <a:picLocks noChangeAspect="1"/>
          </p:cNvPicPr>
          <p:nvPr/>
        </p:nvPicPr>
        <p:blipFill>
          <a:blip r:embed="rId4"/>
          <a:stretch>
            <a:fillRect/>
          </a:stretch>
        </p:blipFill>
        <p:spPr>
          <a:xfrm>
            <a:off x="7515225" y="980420"/>
            <a:ext cx="4676775" cy="2896831"/>
          </a:xfrm>
          <a:prstGeom prst="rect">
            <a:avLst/>
          </a:prstGeom>
        </p:spPr>
      </p:pic>
      <p:sp>
        <p:nvSpPr>
          <p:cNvPr id="11" name="Google Shape;90;p18">
            <a:extLst>
              <a:ext uri="{FF2B5EF4-FFF2-40B4-BE49-F238E27FC236}">
                <a16:creationId xmlns:a16="http://schemas.microsoft.com/office/drawing/2014/main" id="{C1F7CD4F-7970-BAB3-5CC7-5492D62E50A4}"/>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4.1 </a:t>
            </a:r>
            <a:r>
              <a:rPr lang="en" sz="1200" b="1" dirty="0">
                <a:solidFill>
                  <a:srgbClr val="083F57"/>
                </a:solidFill>
                <a:latin typeface="Calibri"/>
                <a:ea typeface="Calibri"/>
                <a:cs typeface="Calibri"/>
                <a:sym typeface="Calibri"/>
              </a:rPr>
              <a:t>(134)</a:t>
            </a:r>
            <a:endParaRPr sz="1200" dirty="0"/>
          </a:p>
        </p:txBody>
      </p:sp>
      <p:grpSp>
        <p:nvGrpSpPr>
          <p:cNvPr id="13" name="Group 12">
            <a:extLst>
              <a:ext uri="{FF2B5EF4-FFF2-40B4-BE49-F238E27FC236}">
                <a16:creationId xmlns:a16="http://schemas.microsoft.com/office/drawing/2014/main" id="{B1DAA202-7F30-3EB7-EE9C-161A938D711A}"/>
              </a:ext>
            </a:extLst>
          </p:cNvPr>
          <p:cNvGrpSpPr/>
          <p:nvPr/>
        </p:nvGrpSpPr>
        <p:grpSpPr>
          <a:xfrm>
            <a:off x="4873334" y="1143000"/>
            <a:ext cx="2081581" cy="4565414"/>
            <a:chOff x="4873334" y="1143000"/>
            <a:chExt cx="2081581" cy="4565414"/>
          </a:xfrm>
        </p:grpSpPr>
        <p:sp>
          <p:nvSpPr>
            <p:cNvPr id="14" name="Google Shape;90;p18">
              <a:extLst>
                <a:ext uri="{FF2B5EF4-FFF2-40B4-BE49-F238E27FC236}">
                  <a16:creationId xmlns:a16="http://schemas.microsoft.com/office/drawing/2014/main" id="{18C0CD66-8FB9-85C8-ACB1-4DFF3AF4BD67}"/>
                </a:ext>
              </a:extLst>
            </p:cNvPr>
            <p:cNvSpPr/>
            <p:nvPr/>
          </p:nvSpPr>
          <p:spPr>
            <a:xfrm>
              <a:off x="4873334" y="114300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dirty="0">
                  <a:solidFill>
                    <a:srgbClr val="083F57"/>
                  </a:solidFill>
                  <a:latin typeface="Calibri"/>
                  <a:ea typeface="Calibri"/>
                  <a:cs typeface="Calibri"/>
                  <a:sym typeface="Calibri"/>
                </a:rPr>
                <a:t>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48</a:t>
              </a:r>
              <a:endParaRPr sz="1467" dirty="0"/>
            </a:p>
          </p:txBody>
        </p:sp>
        <p:sp>
          <p:nvSpPr>
            <p:cNvPr id="15" name="Google Shape;90;p18">
              <a:extLst>
                <a:ext uri="{FF2B5EF4-FFF2-40B4-BE49-F238E27FC236}">
                  <a16:creationId xmlns:a16="http://schemas.microsoft.com/office/drawing/2014/main" id="{74E59EDA-4E47-9DE1-4747-79391E6A34D1}"/>
                </a:ext>
              </a:extLst>
            </p:cNvPr>
            <p:cNvSpPr/>
            <p:nvPr/>
          </p:nvSpPr>
          <p:spPr>
            <a:xfrm>
              <a:off x="4873334" y="212113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Maternity Births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1,000 </a:t>
              </a:r>
              <a:r>
                <a:rPr lang="en" sz="1200" b="1" dirty="0">
                  <a:solidFill>
                    <a:srgbClr val="083F57"/>
                  </a:solidFill>
                  <a:latin typeface="Calibri"/>
                  <a:ea typeface="Calibri"/>
                  <a:cs typeface="Calibri"/>
                  <a:sym typeface="Calibri"/>
                </a:rPr>
                <a:t>annually</a:t>
              </a:r>
              <a:endParaRPr sz="1467" dirty="0"/>
            </a:p>
          </p:txBody>
        </p:sp>
        <p:sp>
          <p:nvSpPr>
            <p:cNvPr id="16" name="Google Shape;90;p18">
              <a:extLst>
                <a:ext uri="{FF2B5EF4-FFF2-40B4-BE49-F238E27FC236}">
                  <a16:creationId xmlns:a16="http://schemas.microsoft.com/office/drawing/2014/main" id="{D4E705BD-9D15-C5D4-B25F-96E33EC5AC62}"/>
                </a:ext>
              </a:extLst>
            </p:cNvPr>
            <p:cNvSpPr/>
            <p:nvPr/>
          </p:nvSpPr>
          <p:spPr>
            <a:xfrm>
              <a:off x="4873334" y="309927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600" dirty="0">
                  <a:solidFill>
                    <a:srgbClr val="083F57"/>
                  </a:solidFill>
                  <a:latin typeface="Calibri"/>
                  <a:ea typeface="Calibri"/>
                  <a:cs typeface="Calibri"/>
                  <a:sym typeface="Calibri"/>
                </a:rPr>
                <a:t>Inpatient Admissions</a:t>
              </a:r>
              <a:endParaRPr sz="1200"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6,000 </a:t>
              </a:r>
              <a:r>
                <a:rPr lang="en" sz="1200" b="1" dirty="0">
                  <a:solidFill>
                    <a:srgbClr val="083F57"/>
                  </a:solidFill>
                  <a:latin typeface="Calibri"/>
                  <a:ea typeface="Calibri"/>
                  <a:cs typeface="Calibri"/>
                  <a:sym typeface="Calibri"/>
                </a:rPr>
                <a:t>annually</a:t>
              </a:r>
              <a:endParaRPr sz="1467" dirty="0"/>
            </a:p>
          </p:txBody>
        </p:sp>
        <p:sp>
          <p:nvSpPr>
            <p:cNvPr id="17" name="Google Shape;90;p18">
              <a:extLst>
                <a:ext uri="{FF2B5EF4-FFF2-40B4-BE49-F238E27FC236}">
                  <a16:creationId xmlns:a16="http://schemas.microsoft.com/office/drawing/2014/main" id="{31C4BFFC-6427-E88D-9136-9AD260E06E14}"/>
                </a:ext>
              </a:extLst>
            </p:cNvPr>
            <p:cNvSpPr/>
            <p:nvPr/>
          </p:nvSpPr>
          <p:spPr>
            <a:xfrm>
              <a:off x="4873334" y="4077408"/>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Satisfaction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95%</a:t>
              </a:r>
              <a:endParaRPr sz="1467" dirty="0"/>
            </a:p>
          </p:txBody>
        </p:sp>
        <p:sp>
          <p:nvSpPr>
            <p:cNvPr id="18" name="Google Shape;90;p18">
              <a:extLst>
                <a:ext uri="{FF2B5EF4-FFF2-40B4-BE49-F238E27FC236}">
                  <a16:creationId xmlns:a16="http://schemas.microsoft.com/office/drawing/2014/main" id="{2E97B6A1-2FFF-1719-8715-2A4B9C5DA071}"/>
                </a:ext>
              </a:extLst>
            </p:cNvPr>
            <p:cNvSpPr/>
            <p:nvPr/>
          </p:nvSpPr>
          <p:spPr>
            <a:xfrm>
              <a:off x="4873334" y="5055544"/>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Mental Health Unit</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grpSp>
    </p:spTree>
    <p:extLst>
      <p:ext uri="{BB962C8B-B14F-4D97-AF65-F5344CB8AC3E}">
        <p14:creationId xmlns:p14="http://schemas.microsoft.com/office/powerpoint/2010/main" val="1548004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13252"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Shellharbour Private Hospital</a:t>
            </a: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General Surgery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Dragos </a:t>
            </a:r>
            <a:r>
              <a:rPr lang="en-US" sz="1400" b="1" dirty="0" err="1">
                <a:solidFill>
                  <a:srgbClr val="0B5574"/>
                </a:solidFill>
                <a:latin typeface="Mylius Modern" panose="020B0504020202020204"/>
                <a:sym typeface="Arial"/>
              </a:rPr>
              <a:t>Iorgulescu</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A/Prof </a:t>
            </a:r>
            <a:r>
              <a:rPr lang="en-US" sz="1400" b="1" dirty="0" err="1">
                <a:solidFill>
                  <a:srgbClr val="0B5574"/>
                </a:solidFill>
                <a:latin typeface="Mylius Modern" panose="020B0504020202020204"/>
                <a:sym typeface="Arial"/>
              </a:rPr>
              <a:t>Mouhannad</a:t>
            </a:r>
            <a:r>
              <a:rPr lang="en-US" sz="1400" b="1" dirty="0">
                <a:solidFill>
                  <a:srgbClr val="0B5574"/>
                </a:solidFill>
                <a:latin typeface="Mylius Modern" panose="020B0504020202020204"/>
                <a:sym typeface="Arial"/>
              </a:rPr>
              <a:t> Jaber</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Jason </a:t>
            </a:r>
            <a:r>
              <a:rPr lang="en-US" sz="1400" b="1" dirty="0" err="1">
                <a:solidFill>
                  <a:srgbClr val="0B5574"/>
                </a:solidFill>
                <a:latin typeface="Mylius Modern" panose="020B0504020202020204"/>
                <a:sym typeface="Arial"/>
              </a:rPr>
              <a:t>Maani</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Mario </a:t>
            </a:r>
            <a:r>
              <a:rPr lang="en-US" sz="1400" b="1" dirty="0" err="1">
                <a:solidFill>
                  <a:srgbClr val="0B5574"/>
                </a:solidFill>
                <a:latin typeface="Mylius Modern" panose="020B0504020202020204"/>
                <a:sym typeface="Arial"/>
              </a:rPr>
              <a:t>Malkoun</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Andrew Malouf</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Marie Shella De Robles</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Shellharbour Hospital: 3.1(107)</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Shellharbour Medical Centre: 4.6(199)</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Centre Health Medical Centre: 2.6(82)</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Illawarra Rehabilitation Clinic: 5.0(33)</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Centre Health Medical Centre: 2.6 (82)</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Lakeside Medical Practice </a:t>
            </a:r>
            <a:r>
              <a:rPr lang="en-US" sz="1400" b="1" dirty="0" err="1">
                <a:solidFill>
                  <a:srgbClr val="0B5574"/>
                </a:solidFill>
                <a:latin typeface="Mylius Modern" panose="020B0504020202020204"/>
                <a:sym typeface="Arial"/>
              </a:rPr>
              <a:t>Warilla</a:t>
            </a:r>
            <a:r>
              <a:rPr lang="en-US" sz="1400" b="1" dirty="0">
                <a:solidFill>
                  <a:srgbClr val="0B5574"/>
                </a:solidFill>
                <a:latin typeface="Mylius Modern" panose="020B0504020202020204"/>
                <a:sym typeface="Arial"/>
              </a:rPr>
              <a:t>: 4.4 (163)</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Shellharbour City General Practice: 4.1 (44)</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Shellharbour Medical Centre: 4.6 (199)</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Restrictive Visiting Hours</a:t>
            </a:r>
          </a:p>
          <a:p>
            <a:endParaRPr lang="en-US" sz="1400" b="1" i="0" dirty="0">
              <a:solidFill>
                <a:srgbClr val="0B5574"/>
              </a:solidFill>
              <a:latin typeface="Mylius Modern" panose="020B0504020202020204"/>
              <a:sym typeface="Arial"/>
            </a:endParaRP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3" name="Google Shape;90;p18">
            <a:extLst>
              <a:ext uri="{FF2B5EF4-FFF2-40B4-BE49-F238E27FC236}">
                <a16:creationId xmlns:a16="http://schemas.microsoft.com/office/drawing/2014/main" id="{932F7ADE-CEB0-92B1-C6DD-8BD88EBAC6A6}"/>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5,389</a:t>
            </a:r>
            <a:endParaRPr sz="1467" dirty="0"/>
          </a:p>
        </p:txBody>
      </p:sp>
      <p:pic>
        <p:nvPicPr>
          <p:cNvPr id="8" name="Picture 7">
            <a:extLst>
              <a:ext uri="{FF2B5EF4-FFF2-40B4-BE49-F238E27FC236}">
                <a16:creationId xmlns:a16="http://schemas.microsoft.com/office/drawing/2014/main" id="{FCFF6B6C-E707-7830-45FB-A89DFE7F2430}"/>
              </a:ext>
            </a:extLst>
          </p:cNvPr>
          <p:cNvPicPr>
            <a:picLocks noChangeAspect="1"/>
          </p:cNvPicPr>
          <p:nvPr/>
        </p:nvPicPr>
        <p:blipFill>
          <a:blip r:embed="rId3"/>
          <a:stretch>
            <a:fillRect/>
          </a:stretch>
        </p:blipFill>
        <p:spPr>
          <a:xfrm>
            <a:off x="7743826" y="1108570"/>
            <a:ext cx="4434922" cy="2654404"/>
          </a:xfrm>
          <a:prstGeom prst="rect">
            <a:avLst/>
          </a:prstGeom>
        </p:spPr>
      </p:pic>
      <p:pic>
        <p:nvPicPr>
          <p:cNvPr id="10" name="Picture 9">
            <a:extLst>
              <a:ext uri="{FF2B5EF4-FFF2-40B4-BE49-F238E27FC236}">
                <a16:creationId xmlns:a16="http://schemas.microsoft.com/office/drawing/2014/main" id="{890FFCD2-0A15-661B-A1A5-F3BEEC33E119}"/>
              </a:ext>
            </a:extLst>
          </p:cNvPr>
          <p:cNvPicPr>
            <a:picLocks noChangeAspect="1"/>
          </p:cNvPicPr>
          <p:nvPr/>
        </p:nvPicPr>
        <p:blipFill>
          <a:blip r:embed="rId4"/>
          <a:stretch>
            <a:fillRect/>
          </a:stretch>
        </p:blipFill>
        <p:spPr>
          <a:xfrm>
            <a:off x="7743826" y="3762974"/>
            <a:ext cx="4434922" cy="2695261"/>
          </a:xfrm>
          <a:prstGeom prst="rect">
            <a:avLst/>
          </a:prstGeom>
        </p:spPr>
      </p:pic>
      <p:sp>
        <p:nvSpPr>
          <p:cNvPr id="11" name="Google Shape;90;p18">
            <a:extLst>
              <a:ext uri="{FF2B5EF4-FFF2-40B4-BE49-F238E27FC236}">
                <a16:creationId xmlns:a16="http://schemas.microsoft.com/office/drawing/2014/main" id="{5394B000-6741-8B62-E4CF-AEE6FC223AED}"/>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4.3 </a:t>
            </a:r>
            <a:r>
              <a:rPr lang="en" sz="1200" b="1" dirty="0">
                <a:solidFill>
                  <a:srgbClr val="083F57"/>
                </a:solidFill>
                <a:latin typeface="Calibri"/>
                <a:ea typeface="Calibri"/>
                <a:cs typeface="Calibri"/>
                <a:sym typeface="Calibri"/>
              </a:rPr>
              <a:t>(31)</a:t>
            </a:r>
            <a:endParaRPr sz="1200" dirty="0"/>
          </a:p>
        </p:txBody>
      </p:sp>
      <p:grpSp>
        <p:nvGrpSpPr>
          <p:cNvPr id="13" name="Group 12">
            <a:extLst>
              <a:ext uri="{FF2B5EF4-FFF2-40B4-BE49-F238E27FC236}">
                <a16:creationId xmlns:a16="http://schemas.microsoft.com/office/drawing/2014/main" id="{DCAC4793-FC73-E876-7C18-978329DBFE76}"/>
              </a:ext>
            </a:extLst>
          </p:cNvPr>
          <p:cNvGrpSpPr/>
          <p:nvPr/>
        </p:nvGrpSpPr>
        <p:grpSpPr>
          <a:xfrm>
            <a:off x="4873334" y="1143000"/>
            <a:ext cx="2081581" cy="5543550"/>
            <a:chOff x="4873334" y="1143000"/>
            <a:chExt cx="2081581" cy="5543550"/>
          </a:xfrm>
        </p:grpSpPr>
        <p:sp>
          <p:nvSpPr>
            <p:cNvPr id="14" name="Google Shape;90;p18">
              <a:extLst>
                <a:ext uri="{FF2B5EF4-FFF2-40B4-BE49-F238E27FC236}">
                  <a16:creationId xmlns:a16="http://schemas.microsoft.com/office/drawing/2014/main" id="{A6758A14-C9B6-1743-3942-C47FE4B441EB}"/>
                </a:ext>
              </a:extLst>
            </p:cNvPr>
            <p:cNvSpPr/>
            <p:nvPr/>
          </p:nvSpPr>
          <p:spPr>
            <a:xfrm>
              <a:off x="4873334" y="114300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dirty="0">
                  <a:solidFill>
                    <a:srgbClr val="083F57"/>
                  </a:solidFill>
                  <a:latin typeface="Calibri"/>
                  <a:ea typeface="Calibri"/>
                  <a:cs typeface="Calibri"/>
                  <a:sym typeface="Calibri"/>
                </a:rPr>
                <a:t>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60</a:t>
              </a:r>
              <a:endParaRPr sz="1467" dirty="0"/>
            </a:p>
          </p:txBody>
        </p:sp>
        <p:sp>
          <p:nvSpPr>
            <p:cNvPr id="15" name="Google Shape;90;p18">
              <a:extLst>
                <a:ext uri="{FF2B5EF4-FFF2-40B4-BE49-F238E27FC236}">
                  <a16:creationId xmlns:a16="http://schemas.microsoft.com/office/drawing/2014/main" id="{C7F8261C-72FC-44C2-BAA4-547CD5806886}"/>
                </a:ext>
              </a:extLst>
            </p:cNvPr>
            <p:cNvSpPr/>
            <p:nvPr/>
          </p:nvSpPr>
          <p:spPr>
            <a:xfrm>
              <a:off x="4873334" y="212113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Private Patients Rooms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29</a:t>
              </a:r>
              <a:endParaRPr sz="1467" dirty="0"/>
            </a:p>
          </p:txBody>
        </p:sp>
        <p:sp>
          <p:nvSpPr>
            <p:cNvPr id="16" name="Google Shape;90;p18">
              <a:extLst>
                <a:ext uri="{FF2B5EF4-FFF2-40B4-BE49-F238E27FC236}">
                  <a16:creationId xmlns:a16="http://schemas.microsoft.com/office/drawing/2014/main" id="{0CB2099D-81AE-C8FC-415E-9E4733285464}"/>
                </a:ext>
              </a:extLst>
            </p:cNvPr>
            <p:cNvSpPr/>
            <p:nvPr/>
          </p:nvSpPr>
          <p:spPr>
            <a:xfrm>
              <a:off x="4873334" y="309927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800" dirty="0">
                  <a:solidFill>
                    <a:srgbClr val="083F57"/>
                  </a:solidFill>
                  <a:latin typeface="Calibri"/>
                  <a:ea typeface="Calibri"/>
                  <a:cs typeface="Calibri"/>
                  <a:sym typeface="Calibri"/>
                </a:rPr>
                <a:t>Operating Theaters</a:t>
              </a:r>
              <a:endParaRPr sz="1400"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a:t>
              </a:r>
              <a:endParaRPr sz="1467" dirty="0"/>
            </a:p>
          </p:txBody>
        </p:sp>
        <p:sp>
          <p:nvSpPr>
            <p:cNvPr id="17" name="Google Shape;90;p18">
              <a:extLst>
                <a:ext uri="{FF2B5EF4-FFF2-40B4-BE49-F238E27FC236}">
                  <a16:creationId xmlns:a16="http://schemas.microsoft.com/office/drawing/2014/main" id="{577B3E8D-D082-2640-2F99-53FC0E77843D}"/>
                </a:ext>
              </a:extLst>
            </p:cNvPr>
            <p:cNvSpPr/>
            <p:nvPr/>
          </p:nvSpPr>
          <p:spPr>
            <a:xfrm>
              <a:off x="4873334" y="4077408"/>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00" dirty="0">
                  <a:solidFill>
                    <a:srgbClr val="083F57"/>
                  </a:solidFill>
                  <a:latin typeface="Calibri"/>
                  <a:ea typeface="Calibri"/>
                  <a:cs typeface="Calibri"/>
                  <a:sym typeface="Calibri"/>
                </a:rPr>
                <a:t>Group Therapy Programs</a:t>
              </a:r>
              <a:endParaRPr sz="1400"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10</a:t>
              </a:r>
              <a:endParaRPr sz="1467" dirty="0"/>
            </a:p>
          </p:txBody>
        </p:sp>
        <p:sp>
          <p:nvSpPr>
            <p:cNvPr id="18" name="Google Shape;90;p18">
              <a:extLst>
                <a:ext uri="{FF2B5EF4-FFF2-40B4-BE49-F238E27FC236}">
                  <a16:creationId xmlns:a16="http://schemas.microsoft.com/office/drawing/2014/main" id="{249CA54E-E81A-420F-6E9C-E8BB135A242A}"/>
                </a:ext>
              </a:extLst>
            </p:cNvPr>
            <p:cNvSpPr/>
            <p:nvPr/>
          </p:nvSpPr>
          <p:spPr>
            <a:xfrm>
              <a:off x="4873334" y="5055544"/>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Recovery Day 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5</a:t>
              </a:r>
              <a:endParaRPr sz="1467" dirty="0"/>
            </a:p>
          </p:txBody>
        </p:sp>
        <p:sp>
          <p:nvSpPr>
            <p:cNvPr id="19" name="Google Shape;90;p18">
              <a:extLst>
                <a:ext uri="{FF2B5EF4-FFF2-40B4-BE49-F238E27FC236}">
                  <a16:creationId xmlns:a16="http://schemas.microsoft.com/office/drawing/2014/main" id="{E32A9AB0-E0E9-EEEB-9E16-CCD835737078}"/>
                </a:ext>
              </a:extLst>
            </p:cNvPr>
            <p:cNvSpPr/>
            <p:nvPr/>
          </p:nvSpPr>
          <p:spPr>
            <a:xfrm>
              <a:off x="4873334" y="603368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Hydrotherapy Pool</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grpSp>
    </p:spTree>
    <p:extLst>
      <p:ext uri="{BB962C8B-B14F-4D97-AF65-F5344CB8AC3E}">
        <p14:creationId xmlns:p14="http://schemas.microsoft.com/office/powerpoint/2010/main" val="3159757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Waratah Private Hospital</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Mental Health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Kiran Nair</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Andrew Youssef</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Hurstville Private Hospital: 3.8(117)</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1. Hurstville Medical Practice: 3.5 (162)</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2. </a:t>
            </a:r>
            <a:r>
              <a:rPr lang="en-US" sz="1400" b="1" dirty="0" err="1">
                <a:solidFill>
                  <a:srgbClr val="0B5574"/>
                </a:solidFill>
                <a:latin typeface="Mylius Modern" panose="020B0504020202020204"/>
                <a:sym typeface="Arial"/>
              </a:rPr>
              <a:t>MedFirst</a:t>
            </a:r>
            <a:r>
              <a:rPr lang="en-US" sz="1400" b="1" dirty="0">
                <a:solidFill>
                  <a:srgbClr val="0B5574"/>
                </a:solidFill>
                <a:latin typeface="Mylius Modern" panose="020B0504020202020204"/>
                <a:sym typeface="Arial"/>
              </a:rPr>
              <a:t> Medical Centre: 4.5(971)</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3. </a:t>
            </a:r>
            <a:r>
              <a:rPr lang="en-US" sz="1400" b="1" dirty="0" err="1">
                <a:solidFill>
                  <a:srgbClr val="0B5574"/>
                </a:solidFill>
                <a:latin typeface="Mylius Modern" panose="020B0504020202020204"/>
                <a:sym typeface="Arial"/>
              </a:rPr>
              <a:t>Criniti</a:t>
            </a:r>
            <a:r>
              <a:rPr lang="en-US" sz="1400" b="1" dirty="0">
                <a:solidFill>
                  <a:srgbClr val="0B5574"/>
                </a:solidFill>
                <a:latin typeface="Mylius Modern" panose="020B0504020202020204"/>
                <a:sym typeface="Arial"/>
              </a:rPr>
              <a:t> Medical Practice: 4.9(256)</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4. Hurstville City Medical Centre: 3.6 (527)</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5. South Hurstville Family Practice: 4.9(305)</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8. </a:t>
            </a:r>
            <a:r>
              <a:rPr lang="en-US" sz="1400" b="1" dirty="0" err="1">
                <a:solidFill>
                  <a:srgbClr val="0B5574"/>
                </a:solidFill>
                <a:latin typeface="Mylius Modern" panose="020B0504020202020204"/>
                <a:sym typeface="Arial"/>
              </a:rPr>
              <a:t>Myhealth</a:t>
            </a:r>
            <a:r>
              <a:rPr lang="en-US" sz="1400" b="1" dirty="0">
                <a:solidFill>
                  <a:srgbClr val="0B5574"/>
                </a:solidFill>
                <a:latin typeface="Mylius Modern" panose="020B0504020202020204"/>
                <a:sym typeface="Arial"/>
              </a:rPr>
              <a:t> Hurstville: 3.5 (403)</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Scheduling Discrepancy</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Medication Misplacement</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Neglectful Staff</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Cruel Discharge Policy</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Dishonest Practitioner</a:t>
            </a: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5" name="Google Shape;90;p18">
            <a:extLst>
              <a:ext uri="{FF2B5EF4-FFF2-40B4-BE49-F238E27FC236}">
                <a16:creationId xmlns:a16="http://schemas.microsoft.com/office/drawing/2014/main" id="{709AE6AA-D251-F701-EA04-EC9EECEDD389}"/>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31,444</a:t>
            </a:r>
            <a:endParaRPr sz="1467" dirty="0"/>
          </a:p>
        </p:txBody>
      </p:sp>
      <p:pic>
        <p:nvPicPr>
          <p:cNvPr id="10242" name="Picture 2" descr="Photo">
            <a:extLst>
              <a:ext uri="{FF2B5EF4-FFF2-40B4-BE49-F238E27FC236}">
                <a16:creationId xmlns:a16="http://schemas.microsoft.com/office/drawing/2014/main" id="{DD988011-43F0-359F-A235-8C6465E23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397" y="992551"/>
            <a:ext cx="4742143" cy="28650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632511B-AABB-D94E-A94F-381893CE3739}"/>
              </a:ext>
            </a:extLst>
          </p:cNvPr>
          <p:cNvPicPr>
            <a:picLocks noChangeAspect="1"/>
          </p:cNvPicPr>
          <p:nvPr/>
        </p:nvPicPr>
        <p:blipFill>
          <a:blip r:embed="rId4"/>
          <a:stretch>
            <a:fillRect/>
          </a:stretch>
        </p:blipFill>
        <p:spPr>
          <a:xfrm>
            <a:off x="7448396" y="3857624"/>
            <a:ext cx="4744343" cy="2865073"/>
          </a:xfrm>
          <a:prstGeom prst="rect">
            <a:avLst/>
          </a:prstGeom>
        </p:spPr>
      </p:pic>
      <p:sp>
        <p:nvSpPr>
          <p:cNvPr id="10" name="Google Shape;90;p18">
            <a:extLst>
              <a:ext uri="{FF2B5EF4-FFF2-40B4-BE49-F238E27FC236}">
                <a16:creationId xmlns:a16="http://schemas.microsoft.com/office/drawing/2014/main" id="{3ED34E40-7FDB-8017-C558-553B6795E2FA}"/>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3.6 </a:t>
            </a:r>
            <a:r>
              <a:rPr lang="en" sz="1200" b="1" dirty="0">
                <a:solidFill>
                  <a:srgbClr val="083F57"/>
                </a:solidFill>
                <a:latin typeface="Calibri"/>
                <a:ea typeface="Calibri"/>
                <a:cs typeface="Calibri"/>
                <a:sym typeface="Calibri"/>
              </a:rPr>
              <a:t>(135)</a:t>
            </a:r>
            <a:endParaRPr sz="1200" dirty="0"/>
          </a:p>
        </p:txBody>
      </p:sp>
      <p:sp>
        <p:nvSpPr>
          <p:cNvPr id="2" name="Google Shape;90;p18">
            <a:extLst>
              <a:ext uri="{FF2B5EF4-FFF2-40B4-BE49-F238E27FC236}">
                <a16:creationId xmlns:a16="http://schemas.microsoft.com/office/drawing/2014/main" id="{17619F47-AFBC-733A-3B84-448F0699CAF4}"/>
              </a:ext>
            </a:extLst>
          </p:cNvPr>
          <p:cNvSpPr/>
          <p:nvPr/>
        </p:nvSpPr>
        <p:spPr>
          <a:xfrm>
            <a:off x="5098712" y="130710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dirty="0">
                <a:solidFill>
                  <a:srgbClr val="083F57"/>
                </a:solidFill>
                <a:latin typeface="Calibri"/>
                <a:ea typeface="Calibri"/>
                <a:cs typeface="Calibri"/>
                <a:sym typeface="Calibri"/>
              </a:rPr>
              <a:t>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120+</a:t>
            </a:r>
            <a:endParaRPr sz="1467" dirty="0"/>
          </a:p>
        </p:txBody>
      </p:sp>
      <p:sp>
        <p:nvSpPr>
          <p:cNvPr id="3" name="Google Shape;93;p18">
            <a:extLst>
              <a:ext uri="{FF2B5EF4-FFF2-40B4-BE49-F238E27FC236}">
                <a16:creationId xmlns:a16="http://schemas.microsoft.com/office/drawing/2014/main" id="{B7D14476-A4F5-2377-FAD4-90758CEB2E03}"/>
              </a:ext>
            </a:extLst>
          </p:cNvPr>
          <p:cNvSpPr/>
          <p:nvPr/>
        </p:nvSpPr>
        <p:spPr>
          <a:xfrm>
            <a:off x="5098712" y="230670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Operating Theatres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6</a:t>
            </a:r>
            <a:endParaRPr sz="1467" dirty="0"/>
          </a:p>
        </p:txBody>
      </p:sp>
      <p:sp>
        <p:nvSpPr>
          <p:cNvPr id="7" name="Google Shape;93;p18">
            <a:extLst>
              <a:ext uri="{FF2B5EF4-FFF2-40B4-BE49-F238E27FC236}">
                <a16:creationId xmlns:a16="http://schemas.microsoft.com/office/drawing/2014/main" id="{D3DCFDFE-D5BC-8124-8AD1-07B99A5C75DE}"/>
              </a:ext>
            </a:extLst>
          </p:cNvPr>
          <p:cNvSpPr/>
          <p:nvPr/>
        </p:nvSpPr>
        <p:spPr>
          <a:xfrm>
            <a:off x="5098712" y="330631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Inpatient Ward 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31</a:t>
            </a:r>
            <a:endParaRPr sz="1467" dirty="0"/>
          </a:p>
        </p:txBody>
      </p:sp>
    </p:spTree>
    <p:extLst>
      <p:ext uri="{BB962C8B-B14F-4D97-AF65-F5344CB8AC3E}">
        <p14:creationId xmlns:p14="http://schemas.microsoft.com/office/powerpoint/2010/main" val="427548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Wollongong Day Surgery</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General Surgery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Here are the names of the doctors mentioned:</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Khalid Ahmed</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Beshoy Farah</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Mario </a:t>
            </a:r>
            <a:r>
              <a:rPr lang="en-US" sz="1400" b="1" dirty="0" err="1">
                <a:solidFill>
                  <a:srgbClr val="0B5574"/>
                </a:solidFill>
                <a:latin typeface="Mylius Modern" panose="020B0504020202020204"/>
                <a:sym typeface="Arial"/>
              </a:rPr>
              <a:t>Malkoun</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Marie Sheela De Robles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t>
            </a:r>
            <a:r>
              <a:rPr lang="en-US" sz="1400" b="1" dirty="0" err="1">
                <a:solidFill>
                  <a:srgbClr val="0B5574"/>
                </a:solidFill>
                <a:latin typeface="Mylius Modern" panose="020B0504020202020204"/>
                <a:sym typeface="Arial"/>
              </a:rPr>
              <a:t>Anik</a:t>
            </a:r>
            <a:r>
              <a:rPr lang="en-US" sz="1400" b="1" dirty="0">
                <a:solidFill>
                  <a:srgbClr val="0B5574"/>
                </a:solidFill>
                <a:latin typeface="Mylius Modern" panose="020B0504020202020204"/>
                <a:sym typeface="Arial"/>
              </a:rPr>
              <a:t> Sarkar</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Wollongong Hospital: 3.0(338)</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Illawarra General Practice: 4.8 (225)</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Ochre Medical Centre Wollongong: 4.8(241)</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Illawarra Family Medical Centre: 4.6(263)</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City Medical Centre Wollongong: 4.6 (113)</a:t>
            </a:r>
          </a:p>
          <a:p>
            <a:pPr marL="285750" indent="-285750">
              <a:buFont typeface="Arial" panose="020B0604020202020204" pitchFamily="34" charset="0"/>
              <a:buChar char="•"/>
            </a:pPr>
            <a:r>
              <a:rPr lang="en-US" sz="1400" b="1" dirty="0" err="1">
                <a:solidFill>
                  <a:srgbClr val="0B5574"/>
                </a:solidFill>
                <a:latin typeface="Mylius Modern" panose="020B0504020202020204"/>
                <a:sym typeface="Arial"/>
              </a:rPr>
              <a:t>TeamMed</a:t>
            </a:r>
            <a:r>
              <a:rPr lang="en-US" sz="1400" b="1" dirty="0">
                <a:solidFill>
                  <a:srgbClr val="0B5574"/>
                </a:solidFill>
                <a:latin typeface="Mylius Modern" panose="020B0504020202020204"/>
                <a:sym typeface="Arial"/>
              </a:rPr>
              <a:t> Medical Centre: 4.6(481)</a:t>
            </a:r>
          </a:p>
          <a:p>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No as such negative reviews last year</a:t>
            </a:r>
          </a:p>
          <a:p>
            <a:endParaRPr lang="en-US" sz="1400" b="1" i="0" dirty="0">
              <a:solidFill>
                <a:srgbClr val="0B5574"/>
              </a:solidFill>
              <a:latin typeface="Mylius Modern" panose="020B0504020202020204"/>
              <a:sym typeface="Arial"/>
            </a:endParaRP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3" name="Google Shape;90;p18">
            <a:extLst>
              <a:ext uri="{FF2B5EF4-FFF2-40B4-BE49-F238E27FC236}">
                <a16:creationId xmlns:a16="http://schemas.microsoft.com/office/drawing/2014/main" id="{117CEBC9-679B-C3DC-724A-EC2B9AF898A0}"/>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312,000</a:t>
            </a:r>
            <a:endParaRPr sz="1467" dirty="0"/>
          </a:p>
        </p:txBody>
      </p:sp>
      <p:pic>
        <p:nvPicPr>
          <p:cNvPr id="8" name="Picture 7">
            <a:extLst>
              <a:ext uri="{FF2B5EF4-FFF2-40B4-BE49-F238E27FC236}">
                <a16:creationId xmlns:a16="http://schemas.microsoft.com/office/drawing/2014/main" id="{D1A2AA2A-D353-D4A9-1BBC-105B75A37C2E}"/>
              </a:ext>
            </a:extLst>
          </p:cNvPr>
          <p:cNvPicPr>
            <a:picLocks noChangeAspect="1"/>
          </p:cNvPicPr>
          <p:nvPr/>
        </p:nvPicPr>
        <p:blipFill>
          <a:blip r:embed="rId3"/>
          <a:stretch>
            <a:fillRect/>
          </a:stretch>
        </p:blipFill>
        <p:spPr>
          <a:xfrm>
            <a:off x="7685105" y="3914775"/>
            <a:ext cx="4506895" cy="2767263"/>
          </a:xfrm>
          <a:prstGeom prst="rect">
            <a:avLst/>
          </a:prstGeom>
        </p:spPr>
      </p:pic>
      <p:pic>
        <p:nvPicPr>
          <p:cNvPr id="11266" name="Picture 2" descr="Photo">
            <a:extLst>
              <a:ext uri="{FF2B5EF4-FFF2-40B4-BE49-F238E27FC236}">
                <a16:creationId xmlns:a16="http://schemas.microsoft.com/office/drawing/2014/main" id="{E174EB68-2A22-481D-2E25-2929A7CE1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5105" y="991200"/>
            <a:ext cx="4521500" cy="292357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90;p18">
            <a:extLst>
              <a:ext uri="{FF2B5EF4-FFF2-40B4-BE49-F238E27FC236}">
                <a16:creationId xmlns:a16="http://schemas.microsoft.com/office/drawing/2014/main" id="{B5D5A906-DFE4-5B53-2A5D-E9D975546C40}"/>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4.2 </a:t>
            </a:r>
            <a:r>
              <a:rPr lang="en" sz="1200" b="1" dirty="0">
                <a:solidFill>
                  <a:srgbClr val="083F57"/>
                </a:solidFill>
                <a:latin typeface="Calibri"/>
                <a:ea typeface="Calibri"/>
                <a:cs typeface="Calibri"/>
                <a:sym typeface="Calibri"/>
              </a:rPr>
              <a:t>(22)</a:t>
            </a:r>
            <a:endParaRPr sz="1200" dirty="0"/>
          </a:p>
        </p:txBody>
      </p:sp>
      <p:sp>
        <p:nvSpPr>
          <p:cNvPr id="2" name="Google Shape;90;p18">
            <a:extLst>
              <a:ext uri="{FF2B5EF4-FFF2-40B4-BE49-F238E27FC236}">
                <a16:creationId xmlns:a16="http://schemas.microsoft.com/office/drawing/2014/main" id="{34BD1CFA-00D4-A50F-E892-98D0EE0F46A7}"/>
              </a:ext>
            </a:extLst>
          </p:cNvPr>
          <p:cNvSpPr/>
          <p:nvPr/>
        </p:nvSpPr>
        <p:spPr>
          <a:xfrm>
            <a:off x="5098712" y="130710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Procedures in 2017</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5,576</a:t>
            </a:r>
            <a:endParaRPr sz="1467" dirty="0"/>
          </a:p>
        </p:txBody>
      </p:sp>
      <p:sp>
        <p:nvSpPr>
          <p:cNvPr id="5" name="Google Shape;93;p18">
            <a:extLst>
              <a:ext uri="{FF2B5EF4-FFF2-40B4-BE49-F238E27FC236}">
                <a16:creationId xmlns:a16="http://schemas.microsoft.com/office/drawing/2014/main" id="{E25E477B-2172-2039-7497-8CC248DFE605}"/>
              </a:ext>
            </a:extLst>
          </p:cNvPr>
          <p:cNvSpPr/>
          <p:nvPr/>
        </p:nvSpPr>
        <p:spPr>
          <a:xfrm>
            <a:off x="5098712" y="230670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Patient Satisfaction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96%</a:t>
            </a:r>
            <a:endParaRPr sz="1467" dirty="0"/>
          </a:p>
        </p:txBody>
      </p:sp>
      <p:sp>
        <p:nvSpPr>
          <p:cNvPr id="7" name="Google Shape;93;p18">
            <a:extLst>
              <a:ext uri="{FF2B5EF4-FFF2-40B4-BE49-F238E27FC236}">
                <a16:creationId xmlns:a16="http://schemas.microsoft.com/office/drawing/2014/main" id="{FB8BD9B7-1832-7B6E-34A7-DC60D3DAE899}"/>
              </a:ext>
            </a:extLst>
          </p:cNvPr>
          <p:cNvSpPr/>
          <p:nvPr/>
        </p:nvSpPr>
        <p:spPr>
          <a:xfrm>
            <a:off x="5098712" y="330631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Day Surgary Unit</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spTree>
    <p:extLst>
      <p:ext uri="{BB962C8B-B14F-4D97-AF65-F5344CB8AC3E}">
        <p14:creationId xmlns:p14="http://schemas.microsoft.com/office/powerpoint/2010/main" val="386099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 sz="2800" b="1" dirty="0">
                <a:solidFill>
                  <a:schemeClr val="bg1"/>
                </a:solidFill>
                <a:latin typeface="Mylius Modern"/>
              </a:rPr>
              <a:t>Mental Health</a:t>
            </a:r>
            <a:endParaRPr sz="2800" b="1" dirty="0">
              <a:solidFill>
                <a:schemeClr val="bg1"/>
              </a:solidFill>
              <a:latin typeface="Mylius Modern"/>
            </a:endParaRPr>
          </a:p>
        </p:txBody>
      </p:sp>
      <p:pic>
        <p:nvPicPr>
          <p:cNvPr id="3074" name="Picture 2" descr="Counselling, mental health, mental health counseling, psychiatrist, therapist, therapists, therapy">
            <a:extLst>
              <a:ext uri="{FF2B5EF4-FFF2-40B4-BE49-F238E27FC236}">
                <a16:creationId xmlns:a16="http://schemas.microsoft.com/office/drawing/2014/main" id="{227A8F1B-49DE-72B8-EE51-46A6C0F20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887" y="131064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lzheimer, brain, mad cow disease, neuroscience, psychiatry, psychology, sick">
            <a:extLst>
              <a:ext uri="{FF2B5EF4-FFF2-40B4-BE49-F238E27FC236}">
                <a16:creationId xmlns:a16="http://schemas.microsoft.com/office/drawing/2014/main" id="{C5F24CD9-8845-CF13-D53F-57E39E3A8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496" y="131064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ddiction, addictive, brain, drug, head, health">
            <a:extLst>
              <a:ext uri="{FF2B5EF4-FFF2-40B4-BE49-F238E27FC236}">
                <a16:creationId xmlns:a16="http://schemas.microsoft.com/office/drawing/2014/main" id="{B2989AA7-8DDE-F5F9-4C44-3BEE62DF3F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105" y="131064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eenage, adolescent, youthful, young, juvenile, pre adult, under age">
            <a:extLst>
              <a:ext uri="{FF2B5EF4-FFF2-40B4-BE49-F238E27FC236}">
                <a16:creationId xmlns:a16="http://schemas.microsoft.com/office/drawing/2014/main" id="{860C7962-76EA-BED5-A234-032AA2327A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7713" y="131064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ental health, psychiatry, psychology, therapy">
            <a:extLst>
              <a:ext uri="{FF2B5EF4-FFF2-40B4-BE49-F238E27FC236}">
                <a16:creationId xmlns:a16="http://schemas.microsoft.com/office/drawing/2014/main" id="{6A1A2658-AE6A-9355-C581-FC563D5F54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600" y="299406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ospital, medical, inpatient, mattress">
            <a:extLst>
              <a:ext uri="{FF2B5EF4-FFF2-40B4-BE49-F238E27FC236}">
                <a16:creationId xmlns:a16="http://schemas.microsoft.com/office/drawing/2014/main" id="{66C0F274-A57E-DCC7-5BA3-1BEC13929B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4342" y="299406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Brain, cognitive, accessability, learning, disability, knowledge, memory">
            <a:extLst>
              <a:ext uri="{FF2B5EF4-FFF2-40B4-BE49-F238E27FC236}">
                <a16:creationId xmlns:a16="http://schemas.microsoft.com/office/drawing/2014/main" id="{7173F338-5BD8-33B1-6C90-57322610A0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0971" y="299406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ealthcare, healthy, meditation, mental health, therapy, treatment">
            <a:extLst>
              <a:ext uri="{FF2B5EF4-FFF2-40B4-BE49-F238E27FC236}">
                <a16:creationId xmlns:a16="http://schemas.microsoft.com/office/drawing/2014/main" id="{A4554C8D-B286-8C97-DB5F-610F02B576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67713" y="299406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Avatar, female, grandmother, mature, old, person, woman">
            <a:extLst>
              <a:ext uri="{FF2B5EF4-FFF2-40B4-BE49-F238E27FC236}">
                <a16:creationId xmlns:a16="http://schemas.microsoft.com/office/drawing/2014/main" id="{B8D74D6A-6602-0A6C-7727-237105D138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5462" y="501216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Regional, territorial, provincial, map, location, gps, pin, route">
            <a:extLst>
              <a:ext uri="{FF2B5EF4-FFF2-40B4-BE49-F238E27FC236}">
                <a16:creationId xmlns:a16="http://schemas.microsoft.com/office/drawing/2014/main" id="{9583DA44-A9F4-5380-A691-74F9112305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49460" y="501216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Abuse, childhood, childhood abuse, disorder, post traumatic stress disorder, ptsd, trauma">
            <a:extLst>
              <a:ext uri="{FF2B5EF4-FFF2-40B4-BE49-F238E27FC236}">
                <a16:creationId xmlns:a16="http://schemas.microsoft.com/office/drawing/2014/main" id="{13DE8D38-DDD8-F779-34BD-F05E328262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72586" y="515494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39440EE-9A8A-716D-422F-C289E80786CE}"/>
              </a:ext>
            </a:extLst>
          </p:cNvPr>
          <p:cNvSpPr txBox="1"/>
          <p:nvPr/>
        </p:nvSpPr>
        <p:spPr>
          <a:xfrm>
            <a:off x="616285" y="2438336"/>
            <a:ext cx="2101601" cy="338554"/>
          </a:xfrm>
          <a:prstGeom prst="rect">
            <a:avLst/>
          </a:prstGeom>
          <a:noFill/>
        </p:spPr>
        <p:txBody>
          <a:bodyPr wrap="none" rtlCol="0">
            <a:spAutoFit/>
          </a:bodyPr>
          <a:lstStyle/>
          <a:p>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Day Therapy Programs</a:t>
            </a:r>
            <a:endParaRPr lang="en-US" sz="1600" b="1" dirty="0">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F38F4E1-93C3-F4C5-A1C2-F744A48DA029}"/>
              </a:ext>
            </a:extLst>
          </p:cNvPr>
          <p:cNvSpPr txBox="1"/>
          <p:nvPr/>
        </p:nvSpPr>
        <p:spPr>
          <a:xfrm>
            <a:off x="3572367" y="2420087"/>
            <a:ext cx="2334293" cy="338554"/>
          </a:xfrm>
          <a:prstGeom prst="rect">
            <a:avLst/>
          </a:prstGeom>
          <a:noFill/>
        </p:spPr>
        <p:txBody>
          <a:bodyPr wrap="none" rtlCol="0">
            <a:spAutoFit/>
          </a:bodyPr>
          <a:lstStyle/>
          <a:p>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Acute Psychiatry Services</a:t>
            </a:r>
          </a:p>
        </p:txBody>
      </p:sp>
      <p:sp>
        <p:nvSpPr>
          <p:cNvPr id="30" name="TextBox 29">
            <a:extLst>
              <a:ext uri="{FF2B5EF4-FFF2-40B4-BE49-F238E27FC236}">
                <a16:creationId xmlns:a16="http://schemas.microsoft.com/office/drawing/2014/main" id="{54B6271C-34EF-C8DF-A940-ED95BC0B9036}"/>
              </a:ext>
            </a:extLst>
          </p:cNvPr>
          <p:cNvSpPr txBox="1"/>
          <p:nvPr/>
        </p:nvSpPr>
        <p:spPr>
          <a:xfrm>
            <a:off x="6523240" y="2420087"/>
            <a:ext cx="2254913" cy="584775"/>
          </a:xfrm>
          <a:prstGeom prst="rect">
            <a:avLst/>
          </a:prstGeom>
          <a:noFill/>
        </p:spPr>
        <p:txBody>
          <a:bodyPr wrap="none" rtlCol="0">
            <a:spAutoFit/>
          </a:bodyPr>
          <a:lstStyle/>
          <a:p>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Treatment for Addictive </a:t>
            </a:r>
          </a:p>
          <a:p>
            <a:pPr algn="ctr"/>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Disorders</a:t>
            </a:r>
          </a:p>
        </p:txBody>
      </p:sp>
      <p:sp>
        <p:nvSpPr>
          <p:cNvPr id="31" name="TextBox 30">
            <a:extLst>
              <a:ext uri="{FF2B5EF4-FFF2-40B4-BE49-F238E27FC236}">
                <a16:creationId xmlns:a16="http://schemas.microsoft.com/office/drawing/2014/main" id="{3F1A8378-DA44-2B23-0C8E-7AF3623B103C}"/>
              </a:ext>
            </a:extLst>
          </p:cNvPr>
          <p:cNvSpPr txBox="1"/>
          <p:nvPr/>
        </p:nvSpPr>
        <p:spPr>
          <a:xfrm>
            <a:off x="9474112" y="2420087"/>
            <a:ext cx="2535008" cy="584775"/>
          </a:xfrm>
          <a:prstGeom prst="rect">
            <a:avLst/>
          </a:prstGeom>
          <a:noFill/>
        </p:spPr>
        <p:txBody>
          <a:bodyPr wrap="square" rtlCol="0">
            <a:spAutoFit/>
          </a:bodyPr>
          <a:lstStyle/>
          <a:p>
            <a:pPr algn="ctr"/>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Adolescent Mental Health Care</a:t>
            </a:r>
          </a:p>
        </p:txBody>
      </p:sp>
      <p:sp>
        <p:nvSpPr>
          <p:cNvPr id="36" name="TextBox 35">
            <a:extLst>
              <a:ext uri="{FF2B5EF4-FFF2-40B4-BE49-F238E27FC236}">
                <a16:creationId xmlns:a16="http://schemas.microsoft.com/office/drawing/2014/main" id="{55CBED87-CD25-9E71-3FAC-E3DEC76EBBA2}"/>
              </a:ext>
            </a:extLst>
          </p:cNvPr>
          <p:cNvSpPr txBox="1"/>
          <p:nvPr/>
        </p:nvSpPr>
        <p:spPr>
          <a:xfrm>
            <a:off x="616285" y="4130880"/>
            <a:ext cx="2535246" cy="584775"/>
          </a:xfrm>
          <a:prstGeom prst="rect">
            <a:avLst/>
          </a:prstGeom>
          <a:noFill/>
        </p:spPr>
        <p:txBody>
          <a:bodyPr wrap="none" rtlCol="0">
            <a:spAutoFit/>
          </a:bodyPr>
          <a:lstStyle/>
          <a:p>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Cognitive and Dialectical </a:t>
            </a:r>
          </a:p>
          <a:p>
            <a:pPr algn="ctr"/>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Behavior Therapy Programs</a:t>
            </a:r>
            <a:endParaRPr lang="en-US" sz="1600" b="1" dirty="0">
              <a:latin typeface="Calibri" panose="020F0502020204030204" pitchFamily="34" charset="0"/>
              <a:ea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17CB5DDF-4918-F15A-4307-87DE348765BA}"/>
              </a:ext>
            </a:extLst>
          </p:cNvPr>
          <p:cNvSpPr txBox="1"/>
          <p:nvPr/>
        </p:nvSpPr>
        <p:spPr>
          <a:xfrm>
            <a:off x="3572367" y="4112631"/>
            <a:ext cx="2553520" cy="338554"/>
          </a:xfrm>
          <a:prstGeom prst="rect">
            <a:avLst/>
          </a:prstGeom>
          <a:noFill/>
        </p:spPr>
        <p:txBody>
          <a:bodyPr wrap="none" rtlCol="0">
            <a:spAutoFit/>
          </a:bodyPr>
          <a:lstStyle/>
          <a:p>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Inpatient Therapy Programs</a:t>
            </a:r>
          </a:p>
        </p:txBody>
      </p:sp>
      <p:sp>
        <p:nvSpPr>
          <p:cNvPr id="38" name="TextBox 37">
            <a:extLst>
              <a:ext uri="{FF2B5EF4-FFF2-40B4-BE49-F238E27FC236}">
                <a16:creationId xmlns:a16="http://schemas.microsoft.com/office/drawing/2014/main" id="{4A0B9C31-FC72-F109-BC51-3A037EE63F82}"/>
              </a:ext>
            </a:extLst>
          </p:cNvPr>
          <p:cNvSpPr txBox="1"/>
          <p:nvPr/>
        </p:nvSpPr>
        <p:spPr>
          <a:xfrm>
            <a:off x="6523240" y="4112631"/>
            <a:ext cx="2616294" cy="830997"/>
          </a:xfrm>
          <a:prstGeom prst="rect">
            <a:avLst/>
          </a:prstGeom>
          <a:noFill/>
        </p:spPr>
        <p:txBody>
          <a:bodyPr wrap="none" rtlCol="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Advanced Neurostimulation </a:t>
            </a:r>
          </a:p>
          <a:p>
            <a:pPr algn="ctr"/>
            <a:r>
              <a:rPr lang="en-US" sz="1600" b="1" dirty="0">
                <a:latin typeface="Calibri" panose="020F0502020204030204" pitchFamily="34" charset="0"/>
                <a:ea typeface="Calibri" panose="020F0502020204030204" pitchFamily="34" charset="0"/>
                <a:cs typeface="Calibri" panose="020F0502020204030204" pitchFamily="34" charset="0"/>
              </a:rPr>
              <a:t>Treatments</a:t>
            </a:r>
          </a:p>
          <a:p>
            <a:endParaRPr lang="en-US" sz="1600" b="1" dirty="0">
              <a:latin typeface="Calibri" panose="020F0502020204030204" pitchFamily="34" charset="0"/>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4D1C86BA-44DE-EFB4-7DA8-90A86B5D6E8F}"/>
              </a:ext>
            </a:extLst>
          </p:cNvPr>
          <p:cNvSpPr txBox="1"/>
          <p:nvPr/>
        </p:nvSpPr>
        <p:spPr>
          <a:xfrm>
            <a:off x="9764416" y="4128711"/>
            <a:ext cx="1520994" cy="338554"/>
          </a:xfrm>
          <a:prstGeom prst="rect">
            <a:avLst/>
          </a:prstGeom>
          <a:noFill/>
        </p:spPr>
        <p:txBody>
          <a:bodyPr wrap="none" rtlCol="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PTSD Programs</a:t>
            </a:r>
          </a:p>
        </p:txBody>
      </p:sp>
      <p:sp>
        <p:nvSpPr>
          <p:cNvPr id="44" name="TextBox 43">
            <a:extLst>
              <a:ext uri="{FF2B5EF4-FFF2-40B4-BE49-F238E27FC236}">
                <a16:creationId xmlns:a16="http://schemas.microsoft.com/office/drawing/2014/main" id="{A72F497F-4E18-F492-3CC8-3E52B7A3D4AA}"/>
              </a:ext>
            </a:extLst>
          </p:cNvPr>
          <p:cNvSpPr txBox="1"/>
          <p:nvPr/>
        </p:nvSpPr>
        <p:spPr>
          <a:xfrm>
            <a:off x="616284" y="6115534"/>
            <a:ext cx="3132756" cy="584775"/>
          </a:xfrm>
          <a:prstGeom prst="rect">
            <a:avLst/>
          </a:prstGeom>
          <a:noFill/>
        </p:spPr>
        <p:txBody>
          <a:bodyPr wrap="square" rtlCol="0">
            <a:spAutoFit/>
          </a:bodyPr>
          <a:lstStyle/>
          <a:p>
            <a:pPr algn="ctr"/>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Specialized Care for Older Persons </a:t>
            </a:r>
          </a:p>
          <a:p>
            <a:pPr algn="ctr"/>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and Perinatal Mental Health</a:t>
            </a:r>
          </a:p>
        </p:txBody>
      </p:sp>
      <p:sp>
        <p:nvSpPr>
          <p:cNvPr id="46" name="TextBox 45">
            <a:extLst>
              <a:ext uri="{FF2B5EF4-FFF2-40B4-BE49-F238E27FC236}">
                <a16:creationId xmlns:a16="http://schemas.microsoft.com/office/drawing/2014/main" id="{449B10C7-41CF-D427-5D6C-18A31B26FA86}"/>
              </a:ext>
            </a:extLst>
          </p:cNvPr>
          <p:cNvSpPr txBox="1"/>
          <p:nvPr/>
        </p:nvSpPr>
        <p:spPr>
          <a:xfrm>
            <a:off x="4574180" y="6051397"/>
            <a:ext cx="3103414" cy="338554"/>
          </a:xfrm>
          <a:prstGeom prst="rect">
            <a:avLst/>
          </a:prstGeom>
          <a:noFill/>
        </p:spPr>
        <p:txBody>
          <a:bodyPr wrap="none" rtlCol="0">
            <a:spAutoFit/>
          </a:bodyPr>
          <a:lstStyle/>
          <a:p>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Regional and Special Care Services</a:t>
            </a:r>
            <a:endParaRPr lang="en-US" sz="1600" b="1" dirty="0">
              <a:latin typeface="Calibri" panose="020F0502020204030204" pitchFamily="34" charset="0"/>
              <a:ea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E884062E-5C52-8607-3E85-1C1B709A56C4}"/>
              </a:ext>
            </a:extLst>
          </p:cNvPr>
          <p:cNvSpPr txBox="1"/>
          <p:nvPr/>
        </p:nvSpPr>
        <p:spPr>
          <a:xfrm>
            <a:off x="8083860" y="6104588"/>
            <a:ext cx="3491853" cy="338554"/>
          </a:xfrm>
          <a:prstGeom prst="rect">
            <a:avLst/>
          </a:prstGeom>
          <a:noFill/>
        </p:spPr>
        <p:txBody>
          <a:bodyPr wrap="none" rtlCol="0">
            <a:spAutoFit/>
          </a:bodyPr>
          <a:lstStyle/>
          <a:p>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Treatment for Trauma and Dissociation</a:t>
            </a:r>
            <a:endParaRPr lang="en-US"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273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 sz="2800" b="1" dirty="0">
                <a:solidFill>
                  <a:schemeClr val="bg1"/>
                </a:solidFill>
                <a:latin typeface="Mylius Modern"/>
              </a:rPr>
              <a:t>Mental Health</a:t>
            </a:r>
            <a:endParaRPr sz="2800" b="1" dirty="0">
              <a:solidFill>
                <a:schemeClr val="bg1"/>
              </a:solidFill>
              <a:latin typeface="Mylius Modern"/>
            </a:endParaRPr>
          </a:p>
        </p:txBody>
      </p:sp>
      <p:sp>
        <p:nvSpPr>
          <p:cNvPr id="92" name="Google Shape;92;p18"/>
          <p:cNvSpPr txBox="1"/>
          <p:nvPr/>
        </p:nvSpPr>
        <p:spPr>
          <a:xfrm>
            <a:off x="375920" y="1466964"/>
            <a:ext cx="5963920" cy="4913516"/>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85750" marR="0" lvl="0" indent="-285750" algn="l" rtl="0">
              <a:lnSpc>
                <a:spcPct val="100000"/>
              </a:lnSpc>
              <a:spcBef>
                <a:spcPts val="0"/>
              </a:spcBef>
              <a:spcAft>
                <a:spcPts val="0"/>
              </a:spcAft>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Day Therapy Programs A broad spectrum supporting recovery and wellness.</a:t>
            </a:r>
          </a:p>
          <a:p>
            <a:pPr marL="285750" marR="0" lvl="0" indent="-285750" algn="l" rtl="0">
              <a:lnSpc>
                <a:spcPct val="100000"/>
              </a:lnSpc>
              <a:spcBef>
                <a:spcPts val="0"/>
              </a:spcBef>
              <a:spcAft>
                <a:spcPts val="0"/>
              </a:spcAft>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Acute Psychiatry Specialized care in adult and community services.</a:t>
            </a:r>
          </a:p>
          <a:p>
            <a:pPr marL="285750" marR="0" lvl="0" indent="-285750" algn="l" rtl="0">
              <a:lnSpc>
                <a:spcPct val="100000"/>
              </a:lnSpc>
              <a:spcBef>
                <a:spcPts val="0"/>
              </a:spcBef>
              <a:spcAft>
                <a:spcPts val="0"/>
              </a:spcAft>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Addictive Disorders Comprehensive treatment for addiction.</a:t>
            </a:r>
          </a:p>
          <a:p>
            <a:pPr marL="285750" marR="0" lvl="0" indent="-285750" algn="l" rtl="0">
              <a:lnSpc>
                <a:spcPct val="100000"/>
              </a:lnSpc>
              <a:spcBef>
                <a:spcPts val="0"/>
              </a:spcBef>
              <a:spcAft>
                <a:spcPts val="0"/>
              </a:spcAft>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Adolescent Care Tailored programs for younger patients.</a:t>
            </a:r>
          </a:p>
          <a:p>
            <a:pPr marL="285750" marR="0" lvl="0" indent="-285750" algn="l" rtl="0">
              <a:lnSpc>
                <a:spcPct val="100000"/>
              </a:lnSpc>
              <a:spcBef>
                <a:spcPts val="0"/>
              </a:spcBef>
              <a:spcAft>
                <a:spcPts val="0"/>
              </a:spcAft>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Therapy Programs Cognitive Behavioral Therapy (CBT) and Dialectical Behavior Therapy (DBT).</a:t>
            </a:r>
          </a:p>
          <a:p>
            <a:pPr marL="285750" marR="0" lvl="0" indent="-285750" algn="l" rtl="0">
              <a:lnSpc>
                <a:spcPct val="100000"/>
              </a:lnSpc>
              <a:spcBef>
                <a:spcPts val="0"/>
              </a:spcBef>
              <a:spcAft>
                <a:spcPts val="0"/>
              </a:spcAft>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Inpatient Therapy Dedicated inpatient care programs.</a:t>
            </a:r>
          </a:p>
          <a:p>
            <a:pPr marL="285750" marR="0" lvl="0" indent="-285750" algn="l" rtl="0">
              <a:lnSpc>
                <a:spcPct val="100000"/>
              </a:lnSpc>
              <a:spcBef>
                <a:spcPts val="0"/>
              </a:spcBef>
              <a:spcAft>
                <a:spcPts val="0"/>
              </a:spcAft>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Neurostimulation Advanced treatments including ECT and TMS.</a:t>
            </a:r>
          </a:p>
          <a:p>
            <a:pPr marL="285750" marR="0" lvl="0" indent="-285750" algn="l" rtl="0">
              <a:lnSpc>
                <a:spcPct val="100000"/>
              </a:lnSpc>
              <a:spcBef>
                <a:spcPts val="0"/>
              </a:spcBef>
              <a:spcAft>
                <a:spcPts val="0"/>
              </a:spcAft>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Older Persons &amp; Perinatal Mental Health Specialized care for diverse age groups and needs.</a:t>
            </a:r>
          </a:p>
          <a:p>
            <a:pPr marL="285750" marR="0" lvl="0" indent="-285750" algn="l" rtl="0">
              <a:lnSpc>
                <a:spcPct val="100000"/>
              </a:lnSpc>
              <a:spcBef>
                <a:spcPts val="0"/>
              </a:spcBef>
              <a:spcAft>
                <a:spcPts val="0"/>
              </a:spcAft>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PTSD Programs Focused support for </a:t>
            </a:r>
            <a:r>
              <a:rPr lang="en-US" sz="1600" b="1" i="0" dirty="0" err="1">
                <a:solidFill>
                  <a:srgbClr val="0B5574"/>
                </a:solidFill>
                <a:latin typeface="Mylius Modern" panose="020B0504020202020204"/>
                <a:sym typeface="Arial"/>
              </a:rPr>
              <a:t>defence</a:t>
            </a:r>
            <a:r>
              <a:rPr lang="en-US" sz="1600" b="1" i="0" dirty="0">
                <a:solidFill>
                  <a:srgbClr val="0B5574"/>
                </a:solidFill>
                <a:latin typeface="Mylius Modern" panose="020B0504020202020204"/>
                <a:sym typeface="Arial"/>
              </a:rPr>
              <a:t> and emergency services personnel.</a:t>
            </a:r>
          </a:p>
          <a:p>
            <a:pPr marL="285750" marR="0" lvl="0" indent="-285750" algn="l" rtl="0">
              <a:lnSpc>
                <a:spcPct val="100000"/>
              </a:lnSpc>
              <a:spcBef>
                <a:spcPts val="0"/>
              </a:spcBef>
              <a:spcAft>
                <a:spcPts val="0"/>
              </a:spcAft>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Regional &amp; Special Care Services Accessible and tailored care for specific needs.</a:t>
            </a:r>
          </a:p>
          <a:p>
            <a:pPr marL="285750" marR="0" lvl="0" indent="-285750" algn="l" rtl="0">
              <a:lnSpc>
                <a:spcPct val="100000"/>
              </a:lnSpc>
              <a:spcBef>
                <a:spcPts val="0"/>
              </a:spcBef>
              <a:spcAft>
                <a:spcPts val="0"/>
              </a:spcAft>
              <a:buClr>
                <a:srgbClr val="0B5574"/>
              </a:buClr>
              <a:buSzPts val="1200"/>
              <a:buFont typeface="Arial" panose="020B0604020202020204" pitchFamily="34" charset="0"/>
              <a:buChar char="•"/>
            </a:pPr>
            <a:r>
              <a:rPr lang="en-US" sz="1600" b="1" i="0" dirty="0">
                <a:solidFill>
                  <a:srgbClr val="0B5574"/>
                </a:solidFill>
                <a:latin typeface="Mylius Modern" panose="020B0504020202020204"/>
                <a:sym typeface="Arial"/>
              </a:rPr>
              <a:t>Trauma and Dissociation Specialized treatment for trauma: related disorders.</a:t>
            </a:r>
          </a:p>
        </p:txBody>
      </p:sp>
      <p:sp>
        <p:nvSpPr>
          <p:cNvPr id="2" name="Google Shape;90;p18">
            <a:extLst>
              <a:ext uri="{FF2B5EF4-FFF2-40B4-BE49-F238E27FC236}">
                <a16:creationId xmlns:a16="http://schemas.microsoft.com/office/drawing/2014/main" id="{C7C7610D-986A-E002-FDDA-A9E3244572DA}"/>
              </a:ext>
            </a:extLst>
          </p:cNvPr>
          <p:cNvSpPr/>
          <p:nvPr/>
        </p:nvSpPr>
        <p:spPr>
          <a:xfrm>
            <a:off x="6492934" y="1456572"/>
            <a:ext cx="5323146" cy="4222868"/>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b="1" dirty="0">
                <a:solidFill>
                  <a:srgbClr val="083F57"/>
                </a:solidFill>
                <a:latin typeface="Calibri"/>
                <a:ea typeface="Calibri"/>
                <a:cs typeface="Calibri"/>
                <a:sym typeface="Calibri"/>
              </a:rPr>
              <a:t>Client Testimonial</a:t>
            </a:r>
          </a:p>
          <a:p>
            <a:pPr marL="0" marR="0" lvl="0" indent="0" algn="ctr" rtl="0">
              <a:spcBef>
                <a:spcPts val="0"/>
              </a:spcBef>
              <a:spcAft>
                <a:spcPts val="0"/>
              </a:spcAft>
              <a:buNone/>
            </a:pPr>
            <a:endParaRPr lang="en" b="1" dirty="0">
              <a:solidFill>
                <a:srgbClr val="083F57"/>
              </a:solidFill>
              <a:latin typeface="Calibri"/>
              <a:ea typeface="Calibri"/>
              <a:cs typeface="Calibri"/>
              <a:sym typeface="Calibri"/>
            </a:endParaRPr>
          </a:p>
          <a:p>
            <a:pPr marL="0" marR="0" lvl="0" indent="0" algn="ctr" rtl="0">
              <a:spcBef>
                <a:spcPts val="0"/>
              </a:spcBef>
              <a:spcAft>
                <a:spcPts val="0"/>
              </a:spcAft>
              <a:buNone/>
            </a:pPr>
            <a:r>
              <a:rPr lang="en-US" b="1" i="1" dirty="0">
                <a:solidFill>
                  <a:srgbClr val="083F57"/>
                </a:solidFill>
                <a:latin typeface="Calibri"/>
                <a:ea typeface="Calibri"/>
                <a:cs typeface="Calibri"/>
                <a:sym typeface="Calibri"/>
              </a:rPr>
              <a:t>“I experienced depressive episodes as a child and overdose. Brisbane Water Private Hospital is recommended for its support and care. The staff's respect and tools helped me overcome depression and live a life like everyone else.”</a:t>
            </a:r>
          </a:p>
          <a:p>
            <a:pPr marL="0" marR="0" lvl="0" indent="0" algn="ctr" rtl="0">
              <a:spcBef>
                <a:spcPts val="0"/>
              </a:spcBef>
              <a:spcAft>
                <a:spcPts val="0"/>
              </a:spcAft>
              <a:buNone/>
            </a:pPr>
            <a:endParaRPr lang="en-US" b="1" dirty="0">
              <a:solidFill>
                <a:srgbClr val="083F57"/>
              </a:solidFill>
              <a:latin typeface="Calibri"/>
              <a:ea typeface="Calibri"/>
              <a:cs typeface="Calibri"/>
              <a:sym typeface="Calibri"/>
            </a:endParaRPr>
          </a:p>
          <a:p>
            <a:pPr marL="0" marR="0" lvl="0" indent="0" algn="ctr" rtl="0">
              <a:spcBef>
                <a:spcPts val="0"/>
              </a:spcBef>
              <a:spcAft>
                <a:spcPts val="0"/>
              </a:spcAft>
              <a:buNone/>
            </a:pPr>
            <a:r>
              <a:rPr lang="en" b="1" i="1" dirty="0">
                <a:solidFill>
                  <a:srgbClr val="083F57"/>
                </a:solidFill>
                <a:latin typeface="Calibri"/>
                <a:ea typeface="Calibri"/>
                <a:cs typeface="Calibri"/>
                <a:sym typeface="Calibri"/>
              </a:rPr>
              <a:t>Yvonne Bullock</a:t>
            </a:r>
          </a:p>
          <a:p>
            <a:pPr marL="0" marR="0" lvl="0" indent="0" algn="ctr" rtl="0">
              <a:spcBef>
                <a:spcPts val="0"/>
              </a:spcBef>
              <a:spcAft>
                <a:spcPts val="0"/>
              </a:spcAft>
              <a:buNone/>
            </a:pPr>
            <a:endParaRPr sz="1467" dirty="0"/>
          </a:p>
        </p:txBody>
      </p:sp>
    </p:spTree>
    <p:extLst>
      <p:ext uri="{BB962C8B-B14F-4D97-AF65-F5344CB8AC3E}">
        <p14:creationId xmlns:p14="http://schemas.microsoft.com/office/powerpoint/2010/main" val="325982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 sz="2800" b="1" dirty="0">
                <a:solidFill>
                  <a:schemeClr val="bg1"/>
                </a:solidFill>
                <a:latin typeface="Mylius Modern"/>
              </a:rPr>
              <a:t>Executive Team Structure</a:t>
            </a:r>
            <a:endParaRPr sz="2800" b="1" dirty="0">
              <a:solidFill>
                <a:schemeClr val="bg1"/>
              </a:solidFill>
              <a:latin typeface="Mylius Modern"/>
            </a:endParaRPr>
          </a:p>
        </p:txBody>
      </p:sp>
      <p:graphicFrame>
        <p:nvGraphicFramePr>
          <p:cNvPr id="9" name="Diagram 8">
            <a:extLst>
              <a:ext uri="{FF2B5EF4-FFF2-40B4-BE49-F238E27FC236}">
                <a16:creationId xmlns:a16="http://schemas.microsoft.com/office/drawing/2014/main" id="{F8322CF3-1708-C3A8-36BC-C6A0E7A2A887}"/>
              </a:ext>
            </a:extLst>
          </p:cNvPr>
          <p:cNvGraphicFramePr/>
          <p:nvPr>
            <p:extLst>
              <p:ext uri="{D42A27DB-BD31-4B8C-83A1-F6EECF244321}">
                <p14:modId xmlns:p14="http://schemas.microsoft.com/office/powerpoint/2010/main" val="2885629571"/>
              </p:ext>
            </p:extLst>
          </p:nvPr>
        </p:nvGraphicFramePr>
        <p:xfrm>
          <a:off x="375919" y="1143000"/>
          <a:ext cx="11635105"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1554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 sz="2800" b="1" dirty="0">
                <a:solidFill>
                  <a:schemeClr val="bg1"/>
                </a:solidFill>
                <a:latin typeface="Mylius Modern"/>
              </a:rPr>
              <a:t>National Management Team</a:t>
            </a:r>
            <a:endParaRPr sz="2800" b="1" dirty="0">
              <a:solidFill>
                <a:schemeClr val="bg1"/>
              </a:solidFill>
              <a:latin typeface="Mylius Modern"/>
            </a:endParaRPr>
          </a:p>
        </p:txBody>
      </p:sp>
      <p:graphicFrame>
        <p:nvGraphicFramePr>
          <p:cNvPr id="10" name="Diagram 9">
            <a:extLst>
              <a:ext uri="{FF2B5EF4-FFF2-40B4-BE49-F238E27FC236}">
                <a16:creationId xmlns:a16="http://schemas.microsoft.com/office/drawing/2014/main" id="{83655C2B-582F-51AA-3A0B-E59EB2FAFF0F}"/>
              </a:ext>
            </a:extLst>
          </p:cNvPr>
          <p:cNvGraphicFramePr/>
          <p:nvPr>
            <p:extLst>
              <p:ext uri="{D42A27DB-BD31-4B8C-83A1-F6EECF244321}">
                <p14:modId xmlns:p14="http://schemas.microsoft.com/office/powerpoint/2010/main" val="1656208708"/>
              </p:ext>
            </p:extLst>
          </p:nvPr>
        </p:nvGraphicFramePr>
        <p:xfrm>
          <a:off x="564356" y="1305340"/>
          <a:ext cx="10960894" cy="4904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4405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 sz="2800" b="1" dirty="0">
                <a:solidFill>
                  <a:schemeClr val="bg1"/>
                </a:solidFill>
                <a:latin typeface="Mylius Modern"/>
              </a:rPr>
              <a:t>Executive Team Biographies</a:t>
            </a:r>
            <a:endParaRPr sz="2800" b="1" dirty="0">
              <a:solidFill>
                <a:schemeClr val="bg1"/>
              </a:solidFill>
              <a:latin typeface="Mylius Modern"/>
            </a:endParaRPr>
          </a:p>
        </p:txBody>
      </p:sp>
      <p:pic>
        <p:nvPicPr>
          <p:cNvPr id="5122" name="Picture 2" descr="photo of Photo of member.memberName">
            <a:extLst>
              <a:ext uri="{FF2B5EF4-FFF2-40B4-BE49-F238E27FC236}">
                <a16:creationId xmlns:a16="http://schemas.microsoft.com/office/drawing/2014/main" id="{35CA4515-D2A5-C046-AC95-9A5D03384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371" y="1247775"/>
            <a:ext cx="771525" cy="7715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D16A266-73CB-12D3-B9A7-276955861042}"/>
              </a:ext>
            </a:extLst>
          </p:cNvPr>
          <p:cNvSpPr/>
          <p:nvPr/>
        </p:nvSpPr>
        <p:spPr>
          <a:xfrm>
            <a:off x="375919" y="2019300"/>
            <a:ext cx="3948431" cy="4667250"/>
          </a:xfrm>
          <a:prstGeom prst="rect">
            <a:avLst/>
          </a:prstGeom>
        </p:spPr>
        <p:txBody>
          <a:bodyPr/>
          <a:lstStyle/>
          <a:p>
            <a:pPr lvl="0" algn="ctr"/>
            <a:r>
              <a:rPr lang="en-US" sz="1600" b="1" dirty="0">
                <a:latin typeface="Mylius Modern" panose="020B0504020202020204"/>
              </a:rPr>
              <a:t>Matt Hanrahan</a:t>
            </a:r>
          </a:p>
          <a:p>
            <a:pPr lvl="0" algn="ctr"/>
            <a:r>
              <a:rPr lang="en-US" sz="1600" b="1" dirty="0">
                <a:latin typeface="Mylius Modern" panose="020B0504020202020204"/>
              </a:rPr>
              <a:t>Chief Executive Officer</a:t>
            </a:r>
          </a:p>
          <a:p>
            <a:pPr lvl="0"/>
            <a:endParaRPr lang="en-US" sz="1600" dirty="0">
              <a:latin typeface="Mylius Modern" panose="020B0504020202020204"/>
            </a:endParaRPr>
          </a:p>
          <a:p>
            <a:r>
              <a:rPr lang="en-US" sz="1400" b="1" i="0" dirty="0">
                <a:solidFill>
                  <a:srgbClr val="0B5574"/>
                </a:solidFill>
                <a:latin typeface="Mylius Modern" panose="020B0504020202020204"/>
                <a:sym typeface="Arial"/>
              </a:rPr>
              <a:t>Matt Hanrahan is an accomplished healthcare executive with a track record of leadership excellence. As the CEO of </a:t>
            </a:r>
            <a:r>
              <a:rPr lang="en-US" sz="1400" b="1" i="0" dirty="0" err="1">
                <a:solidFill>
                  <a:srgbClr val="0B5574"/>
                </a:solidFill>
                <a:latin typeface="Mylius Modern" panose="020B0504020202020204"/>
                <a:sym typeface="Arial"/>
              </a:rPr>
              <a:t>Healthe</a:t>
            </a:r>
            <a:r>
              <a:rPr lang="en-US" sz="1400" b="1" i="0" dirty="0">
                <a:solidFill>
                  <a:srgbClr val="0B5574"/>
                </a:solidFill>
                <a:latin typeface="Mylius Modern" panose="020B0504020202020204"/>
                <a:sym typeface="Arial"/>
              </a:rPr>
              <a:t> Care, he brings over a decade of experience driving strategic growth and operational efficiency in the healthcare sector. Prior to </a:t>
            </a:r>
            <a:r>
              <a:rPr lang="en-US" sz="1400" b="1" i="0" dirty="0" err="1">
                <a:solidFill>
                  <a:srgbClr val="0B5574"/>
                </a:solidFill>
                <a:latin typeface="Mylius Modern" panose="020B0504020202020204"/>
                <a:sym typeface="Arial"/>
              </a:rPr>
              <a:t>Healthe</a:t>
            </a:r>
            <a:r>
              <a:rPr lang="en-US" sz="1400" b="1" i="0" dirty="0">
                <a:solidFill>
                  <a:srgbClr val="0B5574"/>
                </a:solidFill>
                <a:latin typeface="Mylius Modern" panose="020B0504020202020204"/>
                <a:sym typeface="Arial"/>
              </a:rPr>
              <a:t> Care, Matt served as Deputy CEO at Calvary Health Care and previously as CEO at the Central Coast Local Health District.  With a commitment to patient: centric care and organizational sustainability, Matt is dedicated to delivering high: quality healthcare services across Australia.</a:t>
            </a:r>
          </a:p>
          <a:p>
            <a:endParaRPr lang="en-US" sz="1600" b="1" i="0" dirty="0">
              <a:solidFill>
                <a:srgbClr val="0B5574"/>
              </a:solidFill>
              <a:latin typeface="Mylius Modern" panose="020B0504020202020204"/>
              <a:sym typeface="Arial"/>
            </a:endParaRPr>
          </a:p>
        </p:txBody>
      </p:sp>
      <p:sp>
        <p:nvSpPr>
          <p:cNvPr id="5" name="Rectangle 4">
            <a:extLst>
              <a:ext uri="{FF2B5EF4-FFF2-40B4-BE49-F238E27FC236}">
                <a16:creationId xmlns:a16="http://schemas.microsoft.com/office/drawing/2014/main" id="{E20A04C8-9681-1DC4-7389-5D12F4B43B1F}"/>
              </a:ext>
            </a:extLst>
          </p:cNvPr>
          <p:cNvSpPr/>
          <p:nvPr/>
        </p:nvSpPr>
        <p:spPr>
          <a:xfrm>
            <a:off x="4324348" y="2019299"/>
            <a:ext cx="3948431" cy="4667250"/>
          </a:xfrm>
          <a:prstGeom prst="rect">
            <a:avLst/>
          </a:prstGeom>
        </p:spPr>
        <p:txBody>
          <a:bodyPr/>
          <a:lstStyle/>
          <a:p>
            <a:pPr lvl="0" algn="ctr"/>
            <a:r>
              <a:rPr lang="en-US" sz="1600" b="1" dirty="0">
                <a:latin typeface="Mylius Modern" panose="020B0504020202020204"/>
              </a:rPr>
              <a:t>Warren </a:t>
            </a:r>
            <a:r>
              <a:rPr lang="en-US" sz="1600" b="1" dirty="0" err="1">
                <a:latin typeface="Mylius Modern" panose="020B0504020202020204"/>
              </a:rPr>
              <a:t>Kulpa</a:t>
            </a:r>
            <a:endParaRPr lang="en-US" sz="1600" b="1" dirty="0">
              <a:latin typeface="Mylius Modern" panose="020B0504020202020204"/>
            </a:endParaRPr>
          </a:p>
          <a:p>
            <a:pPr lvl="0" algn="ctr"/>
            <a:r>
              <a:rPr lang="en-US" sz="1600" b="1" dirty="0">
                <a:latin typeface="Mylius Modern" panose="020B0504020202020204"/>
              </a:rPr>
              <a:t>Chief Information Officer</a:t>
            </a:r>
          </a:p>
          <a:p>
            <a:pPr lvl="0" algn="ctr"/>
            <a:endParaRPr lang="en-US" sz="1600" b="1" i="0" dirty="0">
              <a:solidFill>
                <a:srgbClr val="0B5574"/>
              </a:solidFill>
              <a:latin typeface="Mylius Modern" panose="020B0504020202020204"/>
              <a:sym typeface="Arial"/>
            </a:endParaRPr>
          </a:p>
          <a:p>
            <a:r>
              <a:rPr lang="en-US" sz="1400" b="1" i="0" dirty="0">
                <a:solidFill>
                  <a:srgbClr val="0B5574"/>
                </a:solidFill>
                <a:latin typeface="Mylius Modern" panose="020B0504020202020204"/>
                <a:sym typeface="Arial"/>
              </a:rPr>
              <a:t>With over two decades of IT and healthcare management experience, Warren is serving as the Chief Information Officer at </a:t>
            </a:r>
            <a:r>
              <a:rPr lang="en-US" sz="1400" b="1" i="0" dirty="0" err="1">
                <a:solidFill>
                  <a:srgbClr val="0B5574"/>
                </a:solidFill>
                <a:latin typeface="Mylius Modern" panose="020B0504020202020204"/>
                <a:sym typeface="Arial"/>
              </a:rPr>
              <a:t>Healthe</a:t>
            </a:r>
            <a:r>
              <a:rPr lang="en-US" sz="1400" b="1" i="0" dirty="0">
                <a:solidFill>
                  <a:srgbClr val="0B5574"/>
                </a:solidFill>
                <a:latin typeface="Mylius Modern" panose="020B0504020202020204"/>
                <a:sym typeface="Arial"/>
              </a:rPr>
              <a:t> Care. Prior roles include Director of IT Infrastructure at Peninsula Health and positions at Computershare and HIH Insurance. Since joining </a:t>
            </a:r>
            <a:r>
              <a:rPr lang="en-US" sz="1400" b="1" i="0" dirty="0" err="1">
                <a:solidFill>
                  <a:srgbClr val="0B5574"/>
                </a:solidFill>
                <a:latin typeface="Mylius Modern" panose="020B0504020202020204"/>
                <a:sym typeface="Arial"/>
              </a:rPr>
              <a:t>Healthe</a:t>
            </a:r>
            <a:r>
              <a:rPr lang="en-US" sz="1400" b="1" i="0" dirty="0">
                <a:solidFill>
                  <a:srgbClr val="0B5574"/>
                </a:solidFill>
                <a:latin typeface="Mylius Modern" panose="020B0504020202020204"/>
                <a:sym typeface="Arial"/>
              </a:rPr>
              <a:t> Care in December 2023, Warren has been instrumental in driving digital transformation initiatives.</a:t>
            </a:r>
          </a:p>
        </p:txBody>
      </p:sp>
      <p:sp>
        <p:nvSpPr>
          <p:cNvPr id="6" name="Rectangle 5">
            <a:extLst>
              <a:ext uri="{FF2B5EF4-FFF2-40B4-BE49-F238E27FC236}">
                <a16:creationId xmlns:a16="http://schemas.microsoft.com/office/drawing/2014/main" id="{A56E9F98-3EE0-99FC-F940-1FF0B79B22EF}"/>
              </a:ext>
            </a:extLst>
          </p:cNvPr>
          <p:cNvSpPr/>
          <p:nvPr/>
        </p:nvSpPr>
        <p:spPr>
          <a:xfrm>
            <a:off x="8272779" y="2019298"/>
            <a:ext cx="3948431" cy="4610102"/>
          </a:xfrm>
          <a:prstGeom prst="rect">
            <a:avLst/>
          </a:prstGeom>
        </p:spPr>
        <p:txBody>
          <a:bodyPr/>
          <a:lstStyle/>
          <a:p>
            <a:pPr lvl="0" algn="ctr"/>
            <a:r>
              <a:rPr lang="en-US" sz="1600" b="1" dirty="0">
                <a:latin typeface="Mylius Modern" panose="020B0504020202020204"/>
              </a:rPr>
              <a:t>Karen Gallagher</a:t>
            </a:r>
          </a:p>
          <a:p>
            <a:pPr lvl="0" algn="ctr"/>
            <a:r>
              <a:rPr lang="en-US" sz="1600" b="1" dirty="0">
                <a:latin typeface="Mylius Modern" panose="020B0504020202020204"/>
              </a:rPr>
              <a:t>Head of Commercial Operations</a:t>
            </a:r>
          </a:p>
          <a:p>
            <a:pPr lvl="0"/>
            <a:endParaRPr lang="en-US" sz="1600" dirty="0">
              <a:latin typeface="Mylius Modern" panose="020B0504020202020204"/>
            </a:endParaRPr>
          </a:p>
          <a:p>
            <a:r>
              <a:rPr lang="en-US" sz="1400" b="1" i="0" dirty="0">
                <a:solidFill>
                  <a:srgbClr val="0B5574"/>
                </a:solidFill>
                <a:latin typeface="Mylius Modern" panose="020B0504020202020204"/>
                <a:sym typeface="Arial"/>
              </a:rPr>
              <a:t>Karen has extensive experience in the healthcare sector, having spent over 25 years in a range of management roles including Health Information Management, Quality, and Commercial Management. Karen also held the positions of Chief Executive Officer of Lingard Private Hospital, Deputy Chief Operating Officer for </a:t>
            </a:r>
            <a:r>
              <a:rPr lang="en-US" sz="1400" b="1" i="0" dirty="0" err="1">
                <a:solidFill>
                  <a:srgbClr val="0B5574"/>
                </a:solidFill>
                <a:latin typeface="Mylius Modern" panose="020B0504020202020204"/>
                <a:sym typeface="Arial"/>
              </a:rPr>
              <a:t>Healthe</a:t>
            </a:r>
            <a:r>
              <a:rPr lang="en-US" sz="1400" b="1" i="0" dirty="0">
                <a:solidFill>
                  <a:srgbClr val="0B5574"/>
                </a:solidFill>
                <a:latin typeface="Mylius Modern" panose="020B0504020202020204"/>
                <a:sym typeface="Arial"/>
              </a:rPr>
              <a:t> Care and most recently Executive Manager for Northern NSW, New Zealand, Health Information and Quality. She is particularly passionate about Commercial and Strategic Management, Quality Program Development, and Corporate and Clinical Governance, and has overseen many service developments and building projects within healthcare facilities. Karen has a Bachelor of Business (Accounting and Human Resource Management) and is currently completing a Master of Business Administration.</a:t>
            </a:r>
          </a:p>
          <a:p>
            <a:endParaRPr lang="en-US" sz="1600" b="1" i="0" dirty="0">
              <a:solidFill>
                <a:srgbClr val="0B5574"/>
              </a:solidFill>
              <a:latin typeface="Mylius Modern" panose="020B0504020202020204"/>
              <a:sym typeface="Arial"/>
            </a:endParaRPr>
          </a:p>
        </p:txBody>
      </p:sp>
      <p:pic>
        <p:nvPicPr>
          <p:cNvPr id="5124" name="Picture 4" descr="photo of Photo of member.memberName">
            <a:extLst>
              <a:ext uri="{FF2B5EF4-FFF2-40B4-BE49-F238E27FC236}">
                <a16:creationId xmlns:a16="http://schemas.microsoft.com/office/drawing/2014/main" id="{F742AC32-0DEC-3F5D-BB06-D4058CA6C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802" y="1247775"/>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hoto of Photo of member.memberName">
            <a:extLst>
              <a:ext uri="{FF2B5EF4-FFF2-40B4-BE49-F238E27FC236}">
                <a16:creationId xmlns:a16="http://schemas.microsoft.com/office/drawing/2014/main" id="{5427D884-1596-675A-2DF7-AB526A231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1231" y="1247775"/>
            <a:ext cx="771525" cy="77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728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Brisbane Waters Private Hospital</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Mental Health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t>
            </a:r>
            <a:r>
              <a:rPr lang="en-US" sz="1400" b="1" dirty="0" err="1">
                <a:solidFill>
                  <a:srgbClr val="0B5574"/>
                </a:solidFill>
                <a:latin typeface="Mylius Modern" panose="020B0504020202020204"/>
                <a:sym typeface="Arial"/>
              </a:rPr>
              <a:t>Priyanga</a:t>
            </a:r>
            <a:r>
              <a:rPr lang="en-US" sz="1400" b="1" dirty="0">
                <a:solidFill>
                  <a:srgbClr val="0B5574"/>
                </a:solidFill>
                <a:latin typeface="Mylius Modern" panose="020B0504020202020204"/>
                <a:sym typeface="Arial"/>
              </a:rPr>
              <a:t> </a:t>
            </a:r>
            <a:r>
              <a:rPr lang="en-US" sz="1400" b="1" dirty="0" err="1">
                <a:solidFill>
                  <a:srgbClr val="0B5574"/>
                </a:solidFill>
                <a:latin typeface="Mylius Modern" panose="020B0504020202020204"/>
                <a:sym typeface="Arial"/>
              </a:rPr>
              <a:t>Arachchi</a:t>
            </a:r>
            <a:endParaRPr lang="en-US" sz="1400" b="1" dirty="0">
              <a:solidFill>
                <a:srgbClr val="0B5574"/>
              </a:solidFill>
              <a:latin typeface="Mylius Modern" panose="020B0504020202020204"/>
              <a:sym typeface="Arial"/>
            </a:endParaRP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In Ho (Eric) Choi</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Dominic Paul</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t>
            </a:r>
            <a:r>
              <a:rPr lang="en-US" sz="1400" b="1" dirty="0" err="1">
                <a:solidFill>
                  <a:srgbClr val="0B5574"/>
                </a:solidFill>
                <a:latin typeface="Mylius Modern" panose="020B0504020202020204"/>
                <a:sym typeface="Arial"/>
              </a:rPr>
              <a:t>Wimaladharma</a:t>
            </a:r>
            <a:r>
              <a:rPr lang="en-US" sz="1400" b="1" dirty="0">
                <a:solidFill>
                  <a:srgbClr val="0B5574"/>
                </a:solidFill>
                <a:latin typeface="Mylius Modern" panose="020B0504020202020204"/>
                <a:sym typeface="Arial"/>
              </a:rPr>
              <a:t> Ranasinghe</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t>
            </a:r>
            <a:r>
              <a:rPr lang="en-US" sz="1400" b="1" dirty="0" err="1">
                <a:solidFill>
                  <a:srgbClr val="0B5574"/>
                </a:solidFill>
                <a:latin typeface="Mylius Modern" panose="020B0504020202020204"/>
                <a:sym typeface="Arial"/>
              </a:rPr>
              <a:t>Susil</a:t>
            </a:r>
            <a:r>
              <a:rPr lang="en-US" sz="1400" b="1" dirty="0">
                <a:solidFill>
                  <a:srgbClr val="0B5574"/>
                </a:solidFill>
                <a:latin typeface="Mylius Modern" panose="020B0504020202020204"/>
                <a:sym typeface="Arial"/>
              </a:rPr>
              <a:t> Stephen</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Christopher </a:t>
            </a:r>
            <a:r>
              <a:rPr lang="en-US" sz="1400" b="1" dirty="0" err="1">
                <a:solidFill>
                  <a:srgbClr val="0B5574"/>
                </a:solidFill>
                <a:latin typeface="Mylius Modern" panose="020B0504020202020204"/>
                <a:sym typeface="Arial"/>
              </a:rPr>
              <a:t>Wellard</a:t>
            </a:r>
            <a:endParaRPr lang="en-US" sz="1400" b="1" dirty="0">
              <a:solidFill>
                <a:srgbClr val="0B5574"/>
              </a:solidFill>
              <a:latin typeface="Mylius Modern" panose="020B0504020202020204"/>
              <a:sym typeface="Arial"/>
            </a:endParaRPr>
          </a:p>
          <a:p>
            <a:pPr lvl="0"/>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Woy Woy Hospital: 4.1(11)</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Woy Woy Rehabilitation Centre</a:t>
            </a: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342900" indent="-342900">
              <a:buFont typeface="Arial" panose="020B0604020202020204" pitchFamily="34" charset="0"/>
              <a:buChar char="•"/>
            </a:pPr>
            <a:r>
              <a:rPr lang="en-US" sz="1400" b="1" dirty="0">
                <a:solidFill>
                  <a:srgbClr val="0B5574"/>
                </a:solidFill>
                <a:latin typeface="Mylius Modern" panose="020B0504020202020204"/>
                <a:sym typeface="Arial"/>
              </a:rPr>
              <a:t>Woy Woy General Practice: 2.5 (59)  </a:t>
            </a:r>
          </a:p>
          <a:p>
            <a:pPr marL="342900" indent="-342900">
              <a:buFont typeface="Arial" panose="020B0604020202020204" pitchFamily="34" charset="0"/>
              <a:buChar char="•"/>
            </a:pPr>
            <a:r>
              <a:rPr lang="en-US" sz="1400" b="1" dirty="0">
                <a:solidFill>
                  <a:srgbClr val="0B5574"/>
                </a:solidFill>
                <a:latin typeface="Mylius Modern" panose="020B0504020202020204"/>
                <a:sym typeface="Arial"/>
              </a:rPr>
              <a:t>Woy Woy Family Practice :  Local Central Coast Doctors: 4.6 (360)  </a:t>
            </a:r>
          </a:p>
          <a:p>
            <a:pPr marL="342900" indent="-342900">
              <a:buFont typeface="Arial" panose="020B0604020202020204" pitchFamily="34" charset="0"/>
              <a:buChar char="•"/>
            </a:pPr>
            <a:r>
              <a:rPr lang="en-US" sz="1400" b="1" dirty="0" err="1">
                <a:solidFill>
                  <a:srgbClr val="0B5574"/>
                </a:solidFill>
                <a:latin typeface="Mylius Modern" panose="020B0504020202020204"/>
                <a:sym typeface="Arial"/>
              </a:rPr>
              <a:t>Bluesky</a:t>
            </a:r>
            <a:r>
              <a:rPr lang="en-US" sz="1400" b="1" dirty="0">
                <a:solidFill>
                  <a:srgbClr val="0B5574"/>
                </a:solidFill>
                <a:latin typeface="Mylius Modern" panose="020B0504020202020204"/>
                <a:sym typeface="Arial"/>
              </a:rPr>
              <a:t> Medical: 3.9 (25)  </a:t>
            </a:r>
          </a:p>
          <a:p>
            <a:pPr marL="342900" indent="-342900">
              <a:buFont typeface="Arial" panose="020B0604020202020204" pitchFamily="34" charset="0"/>
              <a:buChar char="•"/>
            </a:pPr>
            <a:r>
              <a:rPr lang="en-US" sz="1400" b="1" dirty="0">
                <a:solidFill>
                  <a:srgbClr val="0B5574"/>
                </a:solidFill>
                <a:latin typeface="Mylius Modern" panose="020B0504020202020204"/>
                <a:sym typeface="Arial"/>
              </a:rPr>
              <a:t>Perfect Medical Care: 4.0 (55)  </a:t>
            </a:r>
          </a:p>
          <a:p>
            <a:pPr marL="342900" indent="-342900">
              <a:buFont typeface="Arial" panose="020B0604020202020204" pitchFamily="34" charset="0"/>
              <a:buChar char="•"/>
            </a:pPr>
            <a:r>
              <a:rPr lang="en-US" sz="1400" b="1" dirty="0">
                <a:solidFill>
                  <a:srgbClr val="0B5574"/>
                </a:solidFill>
                <a:latin typeface="Mylius Modern" panose="020B0504020202020204"/>
                <a:sym typeface="Arial"/>
              </a:rPr>
              <a:t>Dr. Kam Simon: 5.0 (3)</a:t>
            </a:r>
          </a:p>
          <a:p>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Understaffed &amp; Dirty</a:t>
            </a:r>
          </a:p>
          <a:p>
            <a:pPr marL="285750" indent="-285750">
              <a:buFont typeface="Arial" panose="020B0604020202020204" pitchFamily="34" charset="0"/>
              <a:buChar char="•"/>
            </a:pPr>
            <a:r>
              <a:rPr lang="en-US" sz="1400" b="1" dirty="0">
                <a:solidFill>
                  <a:srgbClr val="0B5574"/>
                </a:solidFill>
                <a:latin typeface="Mylius Modern" panose="020B0504020202020204"/>
                <a:sym typeface="Arial"/>
              </a:rPr>
              <a:t>Unprofessional conduct</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Poor staff attitude</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Lack of discharge planning</a:t>
            </a:r>
          </a:p>
          <a:p>
            <a:endParaRPr lang="en-US" sz="1400" b="1" i="0" dirty="0">
              <a:solidFill>
                <a:srgbClr val="0B5574"/>
              </a:solidFill>
              <a:latin typeface="Mylius Modern" panose="020B0504020202020204"/>
              <a:sym typeface="Arial"/>
            </a:endParaRP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pic>
        <p:nvPicPr>
          <p:cNvPr id="1026" name="Picture 2" descr="Photo">
            <a:extLst>
              <a:ext uri="{FF2B5EF4-FFF2-40B4-BE49-F238E27FC236}">
                <a16:creationId xmlns:a16="http://schemas.microsoft.com/office/drawing/2014/main" id="{86BE3DD8-EBCB-24FC-CC3A-75EEE902C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652" y="974810"/>
            <a:ext cx="4322889" cy="28828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4FFB061-7E9E-9AFD-DA56-A0EAB3C2DE5D}"/>
              </a:ext>
            </a:extLst>
          </p:cNvPr>
          <p:cNvPicPr>
            <a:picLocks noChangeAspect="1"/>
          </p:cNvPicPr>
          <p:nvPr/>
        </p:nvPicPr>
        <p:blipFill>
          <a:blip r:embed="rId4"/>
          <a:stretch>
            <a:fillRect/>
          </a:stretch>
        </p:blipFill>
        <p:spPr>
          <a:xfrm>
            <a:off x="7866056" y="3857625"/>
            <a:ext cx="4324485" cy="2882815"/>
          </a:xfrm>
          <a:prstGeom prst="rect">
            <a:avLst/>
          </a:prstGeom>
        </p:spPr>
      </p:pic>
      <p:sp>
        <p:nvSpPr>
          <p:cNvPr id="15" name="Google Shape;90;p18">
            <a:extLst>
              <a:ext uri="{FF2B5EF4-FFF2-40B4-BE49-F238E27FC236}">
                <a16:creationId xmlns:a16="http://schemas.microsoft.com/office/drawing/2014/main" id="{248DCB4B-D097-D932-8D10-A3FEF26CAADB}"/>
              </a:ext>
            </a:extLst>
          </p:cNvPr>
          <p:cNvSpPr/>
          <p:nvPr/>
        </p:nvSpPr>
        <p:spPr>
          <a:xfrm>
            <a:off x="5098712" y="130710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dirty="0">
                <a:solidFill>
                  <a:srgbClr val="083F57"/>
                </a:solidFill>
                <a:latin typeface="Calibri"/>
                <a:ea typeface="Calibri"/>
                <a:cs typeface="Calibri"/>
                <a:sym typeface="Calibri"/>
              </a:rPr>
              <a:t>Inpatient</a:t>
            </a:r>
            <a:r>
              <a:rPr lang="en" dirty="0">
                <a:solidFill>
                  <a:srgbClr val="083F57"/>
                </a:solidFill>
                <a:latin typeface="Calibri"/>
                <a:ea typeface="Calibri"/>
                <a:cs typeface="Calibri"/>
                <a:sym typeface="Calibri"/>
              </a:rPr>
              <a:t> 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136</a:t>
            </a:r>
            <a:endParaRPr sz="1467" dirty="0"/>
          </a:p>
        </p:txBody>
      </p:sp>
      <p:sp>
        <p:nvSpPr>
          <p:cNvPr id="16" name="Google Shape;93;p18">
            <a:extLst>
              <a:ext uri="{FF2B5EF4-FFF2-40B4-BE49-F238E27FC236}">
                <a16:creationId xmlns:a16="http://schemas.microsoft.com/office/drawing/2014/main" id="{EA0FA132-2025-7611-A1F5-4758BFED62E6}"/>
              </a:ext>
            </a:extLst>
          </p:cNvPr>
          <p:cNvSpPr/>
          <p:nvPr/>
        </p:nvSpPr>
        <p:spPr>
          <a:xfrm>
            <a:off x="5098712" y="230670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Operating Theatres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a:t>
            </a:r>
            <a:endParaRPr sz="1467" dirty="0"/>
          </a:p>
        </p:txBody>
      </p:sp>
      <p:sp>
        <p:nvSpPr>
          <p:cNvPr id="17" name="Google Shape;93;p18">
            <a:extLst>
              <a:ext uri="{FF2B5EF4-FFF2-40B4-BE49-F238E27FC236}">
                <a16:creationId xmlns:a16="http://schemas.microsoft.com/office/drawing/2014/main" id="{7F5EC17C-544C-79C0-750A-7C5791973464}"/>
              </a:ext>
            </a:extLst>
          </p:cNvPr>
          <p:cNvSpPr/>
          <p:nvPr/>
        </p:nvSpPr>
        <p:spPr>
          <a:xfrm>
            <a:off x="5098712" y="330631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Day Surgary Unit</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sp>
        <p:nvSpPr>
          <p:cNvPr id="18" name="Google Shape;93;p18">
            <a:extLst>
              <a:ext uri="{FF2B5EF4-FFF2-40B4-BE49-F238E27FC236}">
                <a16:creationId xmlns:a16="http://schemas.microsoft.com/office/drawing/2014/main" id="{206FFB96-0660-8C36-3BD8-CDC8C7C7F9B7}"/>
              </a:ext>
            </a:extLst>
          </p:cNvPr>
          <p:cNvSpPr/>
          <p:nvPr/>
        </p:nvSpPr>
        <p:spPr>
          <a:xfrm>
            <a:off x="5098712" y="4310764"/>
            <a:ext cx="2081581" cy="949493"/>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latin typeface="Calibri" panose="020F0502020204030204" pitchFamily="34" charset="0"/>
                <a:ea typeface="Calibri" panose="020F0502020204030204" pitchFamily="34" charset="0"/>
                <a:cs typeface="Calibri" panose="020F0502020204030204" pitchFamily="34" charset="0"/>
              </a:rPr>
              <a:t>Rehabilitation &amp; Research Unit Beds</a:t>
            </a:r>
            <a:endParaRPr sz="1467"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34</a:t>
            </a:r>
            <a:endParaRPr sz="1467" dirty="0"/>
          </a:p>
        </p:txBody>
      </p:sp>
      <p:sp>
        <p:nvSpPr>
          <p:cNvPr id="19" name="Google Shape;93;p18">
            <a:extLst>
              <a:ext uri="{FF2B5EF4-FFF2-40B4-BE49-F238E27FC236}">
                <a16:creationId xmlns:a16="http://schemas.microsoft.com/office/drawing/2014/main" id="{20DFFA8F-8B06-C944-CAAC-0B8407B5150D}"/>
              </a:ext>
            </a:extLst>
          </p:cNvPr>
          <p:cNvSpPr/>
          <p:nvPr/>
        </p:nvSpPr>
        <p:spPr>
          <a:xfrm>
            <a:off x="5098711" y="5542040"/>
            <a:ext cx="2081581" cy="949493"/>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latin typeface="Calibri" panose="020F0502020204030204" pitchFamily="34" charset="0"/>
                <a:ea typeface="Calibri" panose="020F0502020204030204" pitchFamily="34" charset="0"/>
                <a:cs typeface="Calibri" panose="020F0502020204030204" pitchFamily="34" charset="0"/>
              </a:rPr>
              <a:t>Mental Health Unit Beds</a:t>
            </a:r>
            <a:endParaRPr sz="1467"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68</a:t>
            </a:r>
            <a:endParaRPr sz="1467" dirty="0"/>
          </a:p>
        </p:txBody>
      </p:sp>
      <p:sp>
        <p:nvSpPr>
          <p:cNvPr id="20" name="Google Shape;90;p18">
            <a:extLst>
              <a:ext uri="{FF2B5EF4-FFF2-40B4-BE49-F238E27FC236}">
                <a16:creationId xmlns:a16="http://schemas.microsoft.com/office/drawing/2014/main" id="{38A8C665-73F8-0BCB-778A-7AADF1F9A951}"/>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12,977</a:t>
            </a:r>
            <a:endParaRPr sz="1467" dirty="0"/>
          </a:p>
        </p:txBody>
      </p:sp>
      <p:sp>
        <p:nvSpPr>
          <p:cNvPr id="21" name="Google Shape;90;p18">
            <a:extLst>
              <a:ext uri="{FF2B5EF4-FFF2-40B4-BE49-F238E27FC236}">
                <a16:creationId xmlns:a16="http://schemas.microsoft.com/office/drawing/2014/main" id="{B67B56C2-9EDA-4224-0FBA-D9F5B09CA314}"/>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3.8 </a:t>
            </a:r>
            <a:r>
              <a:rPr lang="en" sz="1200" b="1" dirty="0">
                <a:solidFill>
                  <a:srgbClr val="083F57"/>
                </a:solidFill>
                <a:latin typeface="Calibri"/>
                <a:ea typeface="Calibri"/>
                <a:cs typeface="Calibri"/>
                <a:sym typeface="Calibri"/>
              </a:rPr>
              <a:t>(47)</a:t>
            </a:r>
            <a:endParaRPr sz="1200" dirty="0"/>
          </a:p>
        </p:txBody>
      </p:sp>
    </p:spTree>
    <p:extLst>
      <p:ext uri="{BB962C8B-B14F-4D97-AF65-F5344CB8AC3E}">
        <p14:creationId xmlns:p14="http://schemas.microsoft.com/office/powerpoint/2010/main" val="2101237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0" y="0"/>
            <a:ext cx="12192000" cy="991200"/>
          </a:xfrm>
          <a:prstGeom prst="rect">
            <a:avLst/>
          </a:prstGeom>
          <a:solidFill>
            <a:srgbClr val="ADD1D7"/>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609585" algn="l" rtl="0">
              <a:lnSpc>
                <a:spcPct val="90000"/>
              </a:lnSpc>
              <a:spcBef>
                <a:spcPts val="0"/>
              </a:spcBef>
              <a:spcAft>
                <a:spcPts val="0"/>
              </a:spcAft>
              <a:buClr>
                <a:schemeClr val="lt1"/>
              </a:buClr>
              <a:buSzPts val="2100"/>
              <a:buFont typeface="Arial"/>
              <a:buNone/>
            </a:pPr>
            <a:r>
              <a:rPr lang="en-US" sz="2800" b="1" dirty="0">
                <a:solidFill>
                  <a:schemeClr val="bg1"/>
                </a:solidFill>
                <a:latin typeface="Mylius Modern"/>
              </a:rPr>
              <a:t>Dubbo Private Hospital</a:t>
            </a:r>
            <a:endParaRPr sz="2800" b="1" dirty="0">
              <a:solidFill>
                <a:schemeClr val="bg1"/>
              </a:solidFill>
              <a:latin typeface="Mylius Modern"/>
            </a:endParaRPr>
          </a:p>
        </p:txBody>
      </p:sp>
      <p:sp>
        <p:nvSpPr>
          <p:cNvPr id="4" name="Rectangle 3">
            <a:extLst>
              <a:ext uri="{FF2B5EF4-FFF2-40B4-BE49-F238E27FC236}">
                <a16:creationId xmlns:a16="http://schemas.microsoft.com/office/drawing/2014/main" id="{4D16A266-73CB-12D3-B9A7-276955861042}"/>
              </a:ext>
            </a:extLst>
          </p:cNvPr>
          <p:cNvSpPr/>
          <p:nvPr/>
        </p:nvSpPr>
        <p:spPr>
          <a:xfrm>
            <a:off x="375919" y="1143000"/>
            <a:ext cx="3948431" cy="5543550"/>
          </a:xfrm>
          <a:prstGeom prst="rect">
            <a:avLst/>
          </a:prstGeom>
        </p:spPr>
        <p:txBody>
          <a:bodyPr/>
          <a:lstStyle/>
          <a:p>
            <a:pPr lvl="0"/>
            <a:r>
              <a:rPr lang="en-US" sz="1400" b="1" dirty="0">
                <a:solidFill>
                  <a:srgbClr val="0B5574"/>
                </a:solidFill>
                <a:latin typeface="Mylius Modern" panose="020B0504020202020204"/>
                <a:sym typeface="Arial"/>
              </a:rPr>
              <a:t>Key General Surgery Doctors:</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Dean Fisher</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Chandika Liyanage</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Angelina Di Re</a:t>
            </a:r>
          </a:p>
          <a:p>
            <a:pPr marL="285750" lvl="0" indent="-285750">
              <a:buFont typeface="Arial" panose="020B0604020202020204" pitchFamily="34" charset="0"/>
              <a:buChar char="•"/>
            </a:pPr>
            <a:r>
              <a:rPr lang="en-US" sz="1400" b="1" dirty="0">
                <a:solidFill>
                  <a:srgbClr val="0B5574"/>
                </a:solidFill>
                <a:latin typeface="Mylius Modern" panose="020B0504020202020204"/>
                <a:sym typeface="Arial"/>
              </a:rPr>
              <a:t>Dr. Mark Rice</a:t>
            </a:r>
          </a:p>
          <a:p>
            <a:pPr marL="285750" lvl="0" indent="-285750">
              <a:buFont typeface="Arial" panose="020B0604020202020204" pitchFamily="34" charset="0"/>
              <a:buChar char="•"/>
            </a:pPr>
            <a:endParaRPr lang="en-US" sz="1400" b="1" dirty="0">
              <a:solidFill>
                <a:srgbClr val="0B5574"/>
              </a:solidFill>
              <a:latin typeface="Mylius Modern" panose="020B0504020202020204"/>
              <a:sym typeface="Arial"/>
            </a:endParaRPr>
          </a:p>
          <a:p>
            <a:pPr lvl="0"/>
            <a:r>
              <a:rPr lang="en-US" sz="1400" b="1" dirty="0">
                <a:solidFill>
                  <a:srgbClr val="0B5574"/>
                </a:solidFill>
                <a:latin typeface="Mylius Modern" panose="020B0504020202020204"/>
                <a:sym typeface="Arial"/>
              </a:rPr>
              <a:t>Competitors:</a:t>
            </a:r>
          </a:p>
          <a:p>
            <a:pPr marL="285750" indent="-285750">
              <a:buFont typeface="Arial" panose="020B0604020202020204" pitchFamily="34" charset="0"/>
              <a:buChar char="•"/>
            </a:pPr>
            <a:r>
              <a:rPr lang="pt-BR" sz="1400" b="1" dirty="0">
                <a:solidFill>
                  <a:srgbClr val="0B5574"/>
                </a:solidFill>
                <a:latin typeface="Mylius Modern" panose="020B0504020202020204"/>
                <a:sym typeface="Arial"/>
              </a:rPr>
              <a:t>Dubbo Base Hospital</a:t>
            </a:r>
            <a:r>
              <a:rPr lang="en-US" sz="1400" b="1" i="0" dirty="0">
                <a:solidFill>
                  <a:srgbClr val="0B5574"/>
                </a:solidFill>
                <a:latin typeface="Mylius Modern" panose="020B0504020202020204"/>
                <a:sym typeface="Arial"/>
              </a:rPr>
              <a:t>:</a:t>
            </a:r>
            <a:r>
              <a:rPr lang="pt-BR" sz="1400" b="1" dirty="0">
                <a:solidFill>
                  <a:srgbClr val="0B5574"/>
                </a:solidFill>
                <a:latin typeface="Mylius Modern" panose="020B0504020202020204"/>
                <a:sym typeface="Arial"/>
              </a:rPr>
              <a:t> 3.0 (113)</a:t>
            </a:r>
          </a:p>
          <a:p>
            <a:pPr marL="285750" indent="-285750">
              <a:buFont typeface="Arial" panose="020B0604020202020204" pitchFamily="34" charset="0"/>
              <a:buChar char="•"/>
            </a:pPr>
            <a:r>
              <a:rPr lang="pt-BR" sz="1400" b="1" dirty="0">
                <a:solidFill>
                  <a:srgbClr val="0B5574"/>
                </a:solidFill>
                <a:latin typeface="Mylius Modern" panose="020B0504020202020204"/>
                <a:sym typeface="Arial"/>
              </a:rPr>
              <a:t>Walanmarra (Lourdes Hospital)</a:t>
            </a:r>
            <a:endParaRPr lang="en-US" sz="1400" b="1" dirty="0">
              <a:solidFill>
                <a:srgbClr val="0B5574"/>
              </a:solidFill>
              <a:latin typeface="Mylius Modern" panose="020B0504020202020204"/>
              <a:sym typeface="Arial"/>
            </a:endParaRPr>
          </a:p>
          <a:p>
            <a:pPr marL="285750" indent="-28575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Local GP Surgeries:</a:t>
            </a:r>
          </a:p>
          <a:p>
            <a:pPr marL="342900" indent="-342900">
              <a:buFont typeface="Arial" panose="020B0604020202020204" pitchFamily="34" charset="0"/>
              <a:buChar char="•"/>
            </a:pPr>
            <a:r>
              <a:rPr lang="en-US" sz="1400" b="1" dirty="0">
                <a:solidFill>
                  <a:srgbClr val="0B5574"/>
                </a:solidFill>
                <a:latin typeface="Mylius Modern" panose="020B0504020202020204"/>
                <a:sym typeface="Arial"/>
              </a:rPr>
              <a:t>Dubbo Family Doctors: 3.5 (14)</a:t>
            </a:r>
          </a:p>
          <a:p>
            <a:pPr marL="342900" indent="-342900">
              <a:buFont typeface="Arial" panose="020B0604020202020204" pitchFamily="34" charset="0"/>
              <a:buChar char="•"/>
            </a:pPr>
            <a:r>
              <a:rPr lang="en-US" sz="1400" b="1" dirty="0">
                <a:solidFill>
                  <a:srgbClr val="0B5574"/>
                </a:solidFill>
                <a:latin typeface="Mylius Modern" panose="020B0504020202020204"/>
                <a:sym typeface="Arial"/>
              </a:rPr>
              <a:t>Macquarie Valley Family Practice: 4.0 (4)</a:t>
            </a:r>
          </a:p>
          <a:p>
            <a:pPr marL="342900" indent="-342900">
              <a:buFont typeface="Arial" panose="020B0604020202020204" pitchFamily="34" charset="0"/>
              <a:buChar char="•"/>
            </a:pPr>
            <a:r>
              <a:rPr lang="en-US" sz="1400" b="1" dirty="0">
                <a:solidFill>
                  <a:srgbClr val="0B5574"/>
                </a:solidFill>
                <a:latin typeface="Mylius Modern" panose="020B0504020202020204"/>
                <a:sym typeface="Arial"/>
              </a:rPr>
              <a:t>Dubbo Medical &amp; Allied Health Group: 3.0 (8)</a:t>
            </a:r>
          </a:p>
          <a:p>
            <a:pPr marL="342900" indent="-342900">
              <a:buFont typeface="Arial" panose="020B0604020202020204" pitchFamily="34" charset="0"/>
              <a:buChar char="•"/>
            </a:pPr>
            <a:r>
              <a:rPr lang="en-US" sz="1400" b="1" dirty="0" err="1">
                <a:solidFill>
                  <a:srgbClr val="0B5574"/>
                </a:solidFill>
                <a:latin typeface="Mylius Modern" panose="020B0504020202020204"/>
                <a:sym typeface="Arial"/>
              </a:rPr>
              <a:t>DubboCare</a:t>
            </a:r>
            <a:r>
              <a:rPr lang="en-US" sz="1400" b="1" dirty="0">
                <a:solidFill>
                  <a:srgbClr val="0B5574"/>
                </a:solidFill>
                <a:latin typeface="Mylius Modern" panose="020B0504020202020204"/>
                <a:sym typeface="Arial"/>
              </a:rPr>
              <a:t> Family Practice: 3.0 (10)</a:t>
            </a:r>
          </a:p>
          <a:p>
            <a:pPr marL="342900" indent="-342900">
              <a:buFont typeface="Arial" panose="020B0604020202020204" pitchFamily="34" charset="0"/>
              <a:buChar char="•"/>
            </a:pPr>
            <a:r>
              <a:rPr lang="en-US" sz="1400" b="1" dirty="0" err="1">
                <a:solidFill>
                  <a:srgbClr val="0B5574"/>
                </a:solidFill>
                <a:latin typeface="Mylius Modern" panose="020B0504020202020204"/>
                <a:sym typeface="Arial"/>
              </a:rPr>
              <a:t>Bultje</a:t>
            </a:r>
            <a:r>
              <a:rPr lang="en-US" sz="1400" b="1" dirty="0">
                <a:solidFill>
                  <a:srgbClr val="0B5574"/>
                </a:solidFill>
                <a:latin typeface="Mylius Modern" panose="020B0504020202020204"/>
                <a:sym typeface="Arial"/>
              </a:rPr>
              <a:t> Street Medical Centre: 5.0 (3)</a:t>
            </a:r>
          </a:p>
          <a:p>
            <a:pPr marL="342900" indent="-342900">
              <a:buFont typeface="Arial" panose="020B0604020202020204" pitchFamily="34" charset="0"/>
              <a:buChar char="•"/>
            </a:pPr>
            <a:r>
              <a:rPr lang="en-US" sz="1400" b="1" dirty="0">
                <a:solidFill>
                  <a:srgbClr val="0B5574"/>
                </a:solidFill>
                <a:latin typeface="Mylius Modern" panose="020B0504020202020204"/>
                <a:sym typeface="Arial"/>
              </a:rPr>
              <a:t>Western Plains Medical &amp; Dental Centre: 3.0 (323)</a:t>
            </a:r>
          </a:p>
          <a:p>
            <a:pPr marL="342900" indent="-342900">
              <a:buFont typeface="Arial" panose="020B0604020202020204" pitchFamily="34" charset="0"/>
              <a:buChar char="•"/>
            </a:pPr>
            <a:r>
              <a:rPr lang="en-US" sz="1400" b="1" dirty="0">
                <a:solidFill>
                  <a:srgbClr val="0B5574"/>
                </a:solidFill>
                <a:latin typeface="Mylius Modern" panose="020B0504020202020204"/>
                <a:sym typeface="Arial"/>
              </a:rPr>
              <a:t>Dubbo Health Hub: 5.0 (65)</a:t>
            </a:r>
          </a:p>
          <a:p>
            <a:pPr marL="342900" indent="-342900">
              <a:buFont typeface="Arial" panose="020B0604020202020204" pitchFamily="34" charset="0"/>
              <a:buChar char="•"/>
            </a:pPr>
            <a:endParaRPr lang="en-US" sz="1400" b="1" dirty="0">
              <a:solidFill>
                <a:srgbClr val="0B5574"/>
              </a:solidFill>
              <a:latin typeface="Mylius Modern" panose="020B0504020202020204"/>
              <a:sym typeface="Arial"/>
            </a:endParaRPr>
          </a:p>
          <a:p>
            <a:r>
              <a:rPr lang="en-US" sz="1400" b="1" dirty="0">
                <a:solidFill>
                  <a:srgbClr val="0B5574"/>
                </a:solidFill>
                <a:latin typeface="Mylius Modern" panose="020B0504020202020204"/>
                <a:sym typeface="Arial"/>
              </a:rPr>
              <a:t>Negative Google Reviews</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Bad experience</a:t>
            </a:r>
          </a:p>
          <a:p>
            <a:pPr marL="285750" indent="-285750">
              <a:buFont typeface="Arial" panose="020B0604020202020204" pitchFamily="34" charset="0"/>
              <a:buChar char="•"/>
            </a:pPr>
            <a:r>
              <a:rPr lang="en-US" sz="1400" b="1" i="0" dirty="0">
                <a:solidFill>
                  <a:srgbClr val="0B5574"/>
                </a:solidFill>
                <a:latin typeface="Mylius Modern" panose="020B0504020202020204"/>
                <a:sym typeface="Arial"/>
              </a:rPr>
              <a:t>Lack of </a:t>
            </a:r>
            <a:r>
              <a:rPr lang="en-US" sz="1400" b="1" dirty="0">
                <a:solidFill>
                  <a:srgbClr val="0B5574"/>
                </a:solidFill>
                <a:latin typeface="Mylius Modern" panose="020B0504020202020204"/>
                <a:sym typeface="Arial"/>
              </a:rPr>
              <a:t>care</a:t>
            </a:r>
            <a:endParaRPr lang="en-US" sz="1400" b="1" i="0" dirty="0">
              <a:solidFill>
                <a:srgbClr val="0B5574"/>
              </a:solidFill>
              <a:latin typeface="Mylius Modern" panose="020B0504020202020204"/>
              <a:sym typeface="Arial"/>
            </a:endParaRPr>
          </a:p>
          <a:p>
            <a:endParaRPr lang="en-US" sz="1400" b="1" i="0" dirty="0">
              <a:solidFill>
                <a:srgbClr val="0B5574"/>
              </a:solidFill>
              <a:latin typeface="Mylius Modern" panose="020B0504020202020204"/>
              <a:sym typeface="Arial"/>
            </a:endParaRPr>
          </a:p>
        </p:txBody>
      </p:sp>
      <p:sp>
        <p:nvSpPr>
          <p:cNvPr id="6" name="Rectangle 5">
            <a:extLst>
              <a:ext uri="{FF2B5EF4-FFF2-40B4-BE49-F238E27FC236}">
                <a16:creationId xmlns:a16="http://schemas.microsoft.com/office/drawing/2014/main" id="{A56E9F98-3EE0-99FC-F940-1FF0B79B22EF}"/>
              </a:ext>
            </a:extLst>
          </p:cNvPr>
          <p:cNvSpPr/>
          <p:nvPr/>
        </p:nvSpPr>
        <p:spPr>
          <a:xfrm>
            <a:off x="8272779" y="1085850"/>
            <a:ext cx="3948431" cy="5543550"/>
          </a:xfrm>
          <a:prstGeom prst="rect">
            <a:avLst/>
          </a:prstGeom>
        </p:spPr>
        <p:txBody>
          <a:bodyPr/>
          <a:lstStyle/>
          <a:p>
            <a:pPr lvl="0"/>
            <a:endParaRPr lang="en-US" dirty="0"/>
          </a:p>
        </p:txBody>
      </p:sp>
      <p:sp>
        <p:nvSpPr>
          <p:cNvPr id="15" name="Google Shape;90;p18">
            <a:extLst>
              <a:ext uri="{FF2B5EF4-FFF2-40B4-BE49-F238E27FC236}">
                <a16:creationId xmlns:a16="http://schemas.microsoft.com/office/drawing/2014/main" id="{248DCB4B-D097-D932-8D10-A3FEF26CAADB}"/>
              </a:ext>
            </a:extLst>
          </p:cNvPr>
          <p:cNvSpPr/>
          <p:nvPr/>
        </p:nvSpPr>
        <p:spPr>
          <a:xfrm>
            <a:off x="5098712" y="1307102"/>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dirty="0">
                <a:solidFill>
                  <a:srgbClr val="083F57"/>
                </a:solidFill>
                <a:latin typeface="Calibri"/>
                <a:ea typeface="Calibri"/>
                <a:cs typeface="Calibri"/>
                <a:sym typeface="Calibri"/>
              </a:rPr>
              <a:t>Beds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53</a:t>
            </a:r>
            <a:endParaRPr sz="1467" dirty="0"/>
          </a:p>
        </p:txBody>
      </p:sp>
      <p:sp>
        <p:nvSpPr>
          <p:cNvPr id="16" name="Google Shape;93;p18">
            <a:extLst>
              <a:ext uri="{FF2B5EF4-FFF2-40B4-BE49-F238E27FC236}">
                <a16:creationId xmlns:a16="http://schemas.microsoft.com/office/drawing/2014/main" id="{EA0FA132-2025-7611-A1F5-4758BFED62E6}"/>
              </a:ext>
            </a:extLst>
          </p:cNvPr>
          <p:cNvSpPr/>
          <p:nvPr/>
        </p:nvSpPr>
        <p:spPr>
          <a:xfrm>
            <a:off x="5098712" y="230670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Operating Theatres</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a:t>
            </a:r>
            <a:endParaRPr sz="1467" dirty="0"/>
          </a:p>
        </p:txBody>
      </p:sp>
      <p:sp>
        <p:nvSpPr>
          <p:cNvPr id="17" name="Google Shape;93;p18">
            <a:extLst>
              <a:ext uri="{FF2B5EF4-FFF2-40B4-BE49-F238E27FC236}">
                <a16:creationId xmlns:a16="http://schemas.microsoft.com/office/drawing/2014/main" id="{7F5EC17C-544C-79C0-750A-7C5791973464}"/>
              </a:ext>
            </a:extLst>
          </p:cNvPr>
          <p:cNvSpPr/>
          <p:nvPr/>
        </p:nvSpPr>
        <p:spPr>
          <a:xfrm>
            <a:off x="5098712" y="3306310"/>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1467" dirty="0">
                <a:solidFill>
                  <a:srgbClr val="083F57"/>
                </a:solidFill>
                <a:latin typeface="Calibri"/>
                <a:ea typeface="Calibri"/>
                <a:cs typeface="Calibri"/>
                <a:sym typeface="Calibri"/>
              </a:rPr>
              <a:t>Day Surgary Unit</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Yes</a:t>
            </a:r>
            <a:endParaRPr sz="1467" dirty="0"/>
          </a:p>
        </p:txBody>
      </p:sp>
      <p:sp>
        <p:nvSpPr>
          <p:cNvPr id="18" name="Google Shape;93;p18">
            <a:extLst>
              <a:ext uri="{FF2B5EF4-FFF2-40B4-BE49-F238E27FC236}">
                <a16:creationId xmlns:a16="http://schemas.microsoft.com/office/drawing/2014/main" id="{206FFB96-0660-8C36-3BD8-CDC8C7C7F9B7}"/>
              </a:ext>
            </a:extLst>
          </p:cNvPr>
          <p:cNvSpPr/>
          <p:nvPr/>
        </p:nvSpPr>
        <p:spPr>
          <a:xfrm>
            <a:off x="5098712" y="4310764"/>
            <a:ext cx="2081581" cy="949493"/>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High Dependency Beds</a:t>
            </a:r>
            <a:endParaRPr lang="en-US"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a:t>
            </a:r>
            <a:endParaRPr sz="1467" dirty="0"/>
          </a:p>
        </p:txBody>
      </p:sp>
      <p:sp>
        <p:nvSpPr>
          <p:cNvPr id="19" name="Google Shape;93;p18">
            <a:extLst>
              <a:ext uri="{FF2B5EF4-FFF2-40B4-BE49-F238E27FC236}">
                <a16:creationId xmlns:a16="http://schemas.microsoft.com/office/drawing/2014/main" id="{20DFFA8F-8B06-C944-CAAC-0B8407B5150D}"/>
              </a:ext>
            </a:extLst>
          </p:cNvPr>
          <p:cNvSpPr/>
          <p:nvPr/>
        </p:nvSpPr>
        <p:spPr>
          <a:xfrm>
            <a:off x="5098711" y="5542040"/>
            <a:ext cx="2081581" cy="949493"/>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latin typeface="Calibri" panose="020F0502020204030204" pitchFamily="34" charset="0"/>
                <a:ea typeface="Calibri" panose="020F0502020204030204" pitchFamily="34" charset="0"/>
                <a:cs typeface="Calibri" panose="020F0502020204030204" pitchFamily="34" charset="0"/>
              </a:rPr>
              <a:t>Children Ward</a:t>
            </a:r>
            <a:endParaRPr sz="1467" dirty="0">
              <a:latin typeface="Calibri" panose="020F0502020204030204" pitchFamily="34" charset="0"/>
              <a:ea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 </a:t>
            </a:r>
            <a:r>
              <a:rPr lang="en" sz="1200" b="1" dirty="0">
                <a:solidFill>
                  <a:srgbClr val="083F57"/>
                </a:solidFill>
                <a:latin typeface="Calibri"/>
                <a:ea typeface="Calibri"/>
                <a:cs typeface="Calibri"/>
                <a:sym typeface="Calibri"/>
              </a:rPr>
              <a:t>(beds)</a:t>
            </a:r>
            <a:endParaRPr sz="1467" dirty="0"/>
          </a:p>
        </p:txBody>
      </p:sp>
      <p:pic>
        <p:nvPicPr>
          <p:cNvPr id="2" name="Picture 1">
            <a:extLst>
              <a:ext uri="{FF2B5EF4-FFF2-40B4-BE49-F238E27FC236}">
                <a16:creationId xmlns:a16="http://schemas.microsoft.com/office/drawing/2014/main" id="{FE56AA1E-537A-D195-992D-0BD34EFFDEE4}"/>
              </a:ext>
            </a:extLst>
          </p:cNvPr>
          <p:cNvPicPr>
            <a:picLocks noChangeAspect="1"/>
          </p:cNvPicPr>
          <p:nvPr/>
        </p:nvPicPr>
        <p:blipFill>
          <a:blip r:embed="rId3"/>
          <a:stretch>
            <a:fillRect/>
          </a:stretch>
        </p:blipFill>
        <p:spPr>
          <a:xfrm>
            <a:off x="7893431" y="991200"/>
            <a:ext cx="4297110" cy="2866425"/>
          </a:xfrm>
          <a:prstGeom prst="rect">
            <a:avLst/>
          </a:prstGeom>
        </p:spPr>
      </p:pic>
      <p:pic>
        <p:nvPicPr>
          <p:cNvPr id="7" name="Picture 6">
            <a:extLst>
              <a:ext uri="{FF2B5EF4-FFF2-40B4-BE49-F238E27FC236}">
                <a16:creationId xmlns:a16="http://schemas.microsoft.com/office/drawing/2014/main" id="{E9A1B53A-FE42-2E41-936B-767C71BFAA47}"/>
              </a:ext>
            </a:extLst>
          </p:cNvPr>
          <p:cNvPicPr>
            <a:picLocks noChangeAspect="1"/>
          </p:cNvPicPr>
          <p:nvPr/>
        </p:nvPicPr>
        <p:blipFill>
          <a:blip r:embed="rId4"/>
          <a:stretch>
            <a:fillRect/>
          </a:stretch>
        </p:blipFill>
        <p:spPr>
          <a:xfrm>
            <a:off x="7893431" y="3857624"/>
            <a:ext cx="4297109" cy="2828925"/>
          </a:xfrm>
          <a:prstGeom prst="rect">
            <a:avLst/>
          </a:prstGeom>
        </p:spPr>
      </p:pic>
      <p:sp>
        <p:nvSpPr>
          <p:cNvPr id="8" name="Google Shape;90;p18">
            <a:extLst>
              <a:ext uri="{FF2B5EF4-FFF2-40B4-BE49-F238E27FC236}">
                <a16:creationId xmlns:a16="http://schemas.microsoft.com/office/drawing/2014/main" id="{F2D70416-FD8D-DDD5-4A7A-1834C716C2FE}"/>
              </a:ext>
            </a:extLst>
          </p:cNvPr>
          <p:cNvSpPr/>
          <p:nvPr/>
        </p:nvSpPr>
        <p:spPr>
          <a:xfrm>
            <a:off x="9813279"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Area Population</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43,512</a:t>
            </a:r>
            <a:endParaRPr sz="1467" dirty="0"/>
          </a:p>
        </p:txBody>
      </p:sp>
      <p:sp>
        <p:nvSpPr>
          <p:cNvPr id="9" name="Google Shape;90;p18">
            <a:extLst>
              <a:ext uri="{FF2B5EF4-FFF2-40B4-BE49-F238E27FC236}">
                <a16:creationId xmlns:a16="http://schemas.microsoft.com/office/drawing/2014/main" id="{112F655B-D22C-1BD8-5B1D-5B32073EFB65}"/>
              </a:ext>
            </a:extLst>
          </p:cNvPr>
          <p:cNvSpPr/>
          <p:nvPr/>
        </p:nvSpPr>
        <p:spPr>
          <a:xfrm>
            <a:off x="7231988" y="169846"/>
            <a:ext cx="2081581" cy="652870"/>
          </a:xfrm>
          <a:prstGeom prst="roundRect">
            <a:avLst>
              <a:gd name="adj" fmla="val 16667"/>
            </a:avLst>
          </a:prstGeom>
          <a:solidFill>
            <a:srgbClr val="ADD1D7"/>
          </a:solidFill>
          <a:ln>
            <a:noFill/>
          </a:ln>
          <a:effectLst>
            <a:outerShdw blurRad="139700" dist="50800" dir="3300000" sx="104000" sy="104000" algn="ctr" rotWithShape="0">
              <a:srgbClr val="000000">
                <a:alpha val="42745"/>
              </a:srgbClr>
            </a:outerShdw>
          </a:effectLst>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1467" dirty="0">
                <a:solidFill>
                  <a:srgbClr val="083F57"/>
                </a:solidFill>
                <a:latin typeface="Calibri"/>
                <a:ea typeface="Calibri"/>
                <a:cs typeface="Calibri"/>
                <a:sym typeface="Calibri"/>
              </a:rPr>
              <a:t>Rating</a:t>
            </a:r>
            <a:endParaRPr sz="1467" dirty="0"/>
          </a:p>
          <a:p>
            <a:pPr marL="0" marR="0" lvl="0" indent="0" algn="ctr" rtl="0">
              <a:spcBef>
                <a:spcPts val="0"/>
              </a:spcBef>
              <a:spcAft>
                <a:spcPts val="0"/>
              </a:spcAft>
              <a:buNone/>
            </a:pPr>
            <a:r>
              <a:rPr lang="en" sz="2400" b="1" dirty="0">
                <a:solidFill>
                  <a:srgbClr val="083F57"/>
                </a:solidFill>
                <a:latin typeface="Calibri"/>
                <a:ea typeface="Calibri"/>
                <a:cs typeface="Calibri"/>
                <a:sym typeface="Calibri"/>
              </a:rPr>
              <a:t>3.6 </a:t>
            </a:r>
            <a:r>
              <a:rPr lang="en" sz="1200" b="1" dirty="0">
                <a:solidFill>
                  <a:srgbClr val="083F57"/>
                </a:solidFill>
                <a:latin typeface="Calibri"/>
                <a:ea typeface="Calibri"/>
                <a:cs typeface="Calibri"/>
                <a:sym typeface="Calibri"/>
              </a:rPr>
              <a:t>(14)</a:t>
            </a:r>
            <a:endParaRPr sz="1200" dirty="0"/>
          </a:p>
        </p:txBody>
      </p:sp>
    </p:spTree>
    <p:extLst>
      <p:ext uri="{BB962C8B-B14F-4D97-AF65-F5344CB8AC3E}">
        <p14:creationId xmlns:p14="http://schemas.microsoft.com/office/powerpoint/2010/main" val="3301884294"/>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ppt/theme/theme2.xml><?xml version="1.0" encoding="utf-8"?>
<a:theme xmlns:a="http://schemas.openxmlformats.org/drawingml/2006/main" name="Section Heading">
  <a:themeElements>
    <a:clrScheme name="British Originals Theme">
      <a:dk1>
        <a:srgbClr val="000000"/>
      </a:dk1>
      <a:lt1>
        <a:srgbClr val="FFFFFF"/>
      </a:lt1>
      <a:dk2>
        <a:srgbClr val="44546A"/>
      </a:dk2>
      <a:lt2>
        <a:srgbClr val="E7E6E6"/>
      </a:lt2>
      <a:accent1>
        <a:srgbClr val="0B5574"/>
      </a:accent1>
      <a:accent2>
        <a:srgbClr val="BCCFEC"/>
      </a:accent2>
      <a:accent3>
        <a:srgbClr val="E37874"/>
      </a:accent3>
      <a:accent4>
        <a:srgbClr val="ADD1D7"/>
      </a:accent4>
      <a:accent5>
        <a:srgbClr val="BEB3B2"/>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 Better BA TD&amp;I internal ppt template" id="{D89623FF-54E7-4C51-A973-6231368CD68D}" vid="{3C29D505-96C1-4D86-8FE8-F692CDCBF9EA}"/>
    </a:ext>
  </a:extLst>
</a:theme>
</file>

<file path=ppt/theme/theme3.xml><?xml version="1.0" encoding="utf-8"?>
<a:theme xmlns:a="http://schemas.openxmlformats.org/drawingml/2006/main" name="Slide Body - Curious Blue (ABBA)">
  <a:themeElements>
    <a:clrScheme name="A BETTER BA">
      <a:dk1>
        <a:srgbClr val="0B5574"/>
      </a:dk1>
      <a:lt1>
        <a:srgbClr val="F6F6F6"/>
      </a:lt1>
      <a:dk2>
        <a:srgbClr val="BEB3B2"/>
      </a:dk2>
      <a:lt2>
        <a:srgbClr val="FFFFFF"/>
      </a:lt2>
      <a:accent1>
        <a:srgbClr val="ADD1D7"/>
      </a:accent1>
      <a:accent2>
        <a:srgbClr val="BCCFEC"/>
      </a:accent2>
      <a:accent3>
        <a:srgbClr val="E37874"/>
      </a:accent3>
      <a:accent4>
        <a:srgbClr val="ADD1D7"/>
      </a:accent4>
      <a:accent5>
        <a:srgbClr val="BEB3B2"/>
      </a:accent5>
      <a:accent6>
        <a:srgbClr val="A3D2D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 Better BA TD&amp;I internal ppt template" id="{D89623FF-54E7-4C51-A973-6231368CD68D}" vid="{97BF301D-186A-4A22-8E4C-E1F994A48404}"/>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TotalTime>
  <Words>2884</Words>
  <Application>Microsoft Office PowerPoint</Application>
  <PresentationFormat>Widescreen</PresentationFormat>
  <Paragraphs>694</Paragraphs>
  <Slides>23</Slides>
  <Notes>22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23</vt:i4>
      </vt:variant>
    </vt:vector>
  </HeadingPairs>
  <TitlesOfParts>
    <vt:vector size="32" baseType="lpstr">
      <vt:lpstr>Arial</vt:lpstr>
      <vt:lpstr>Calibri</vt:lpstr>
      <vt:lpstr>Consolas</vt:lpstr>
      <vt:lpstr>Franklin Gothic Heavy</vt:lpstr>
      <vt:lpstr>Mylius Modern</vt:lpstr>
      <vt:lpstr>StreetscapeVTI</vt:lpstr>
      <vt:lpstr>Section Heading</vt:lpstr>
      <vt:lpstr>Slide Body - Curious Blue (ABBA)</vt:lpstr>
      <vt:lpstr>Simple Light</vt:lpstr>
      <vt:lpstr>PowerPoint Presentation</vt:lpstr>
      <vt:lpstr>HEALTHE CARE AUSTRALIA PTY LTD</vt:lpstr>
      <vt:lpstr>Mental Health</vt:lpstr>
      <vt:lpstr>Mental Health</vt:lpstr>
      <vt:lpstr>Executive Team Structure</vt:lpstr>
      <vt:lpstr>National Management Team</vt:lpstr>
      <vt:lpstr>Executive Team Biographies</vt:lpstr>
      <vt:lpstr>Brisbane Waters Private Hospital</vt:lpstr>
      <vt:lpstr>Dubbo Private Hospital</vt:lpstr>
      <vt:lpstr>Forster Private Hospital</vt:lpstr>
      <vt:lpstr>Gosford Private Hospital</vt:lpstr>
      <vt:lpstr>Healthwoods Endoscopy Centre</vt:lpstr>
      <vt:lpstr>Hobson Health Care :  Sydenham</vt:lpstr>
      <vt:lpstr>Hobson Health Care :  Werribee</vt:lpstr>
      <vt:lpstr>Hurstville Private Hospital</vt:lpstr>
      <vt:lpstr>Lingard Private Hospital</vt:lpstr>
      <vt:lpstr>Maitland Private Hospital</vt:lpstr>
      <vt:lpstr>Mayo Private Hospital</vt:lpstr>
      <vt:lpstr>Mulgrave Private Hospital</vt:lpstr>
      <vt:lpstr>NorthWest Private Hospital</vt:lpstr>
      <vt:lpstr>Shellharbour Private Hospital</vt:lpstr>
      <vt:lpstr>Waratah Private Hospital</vt:lpstr>
      <vt:lpstr>Wollongong Day Surgery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Waleed Tayyab (Student)</dc:creator>
  <cp:lastModifiedBy>Muhammad Waleed Tayyab (Student)</cp:lastModifiedBy>
  <cp:revision>155</cp:revision>
  <dcterms:created xsi:type="dcterms:W3CDTF">2024-03-13T16:51:34Z</dcterms:created>
  <dcterms:modified xsi:type="dcterms:W3CDTF">2024-03-14T22:06:33Z</dcterms:modified>
</cp:coreProperties>
</file>